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Lst>
  <p:notesMasterIdLst>
    <p:notesMasterId r:id="rId39"/>
  </p:notesMasterIdLst>
  <p:handoutMasterIdLst>
    <p:handoutMasterId r:id="rId40"/>
  </p:handoutMasterIdLst>
  <p:sldIdLst>
    <p:sldId id="256" r:id="rId2"/>
    <p:sldId id="257" r:id="rId3"/>
    <p:sldId id="259" r:id="rId4"/>
    <p:sldId id="318" r:id="rId5"/>
    <p:sldId id="296" r:id="rId6"/>
    <p:sldId id="301" r:id="rId7"/>
    <p:sldId id="302" r:id="rId8"/>
    <p:sldId id="304" r:id="rId9"/>
    <p:sldId id="297" r:id="rId10"/>
    <p:sldId id="305" r:id="rId11"/>
    <p:sldId id="324" r:id="rId12"/>
    <p:sldId id="306" r:id="rId13"/>
    <p:sldId id="307" r:id="rId14"/>
    <p:sldId id="308" r:id="rId15"/>
    <p:sldId id="309" r:id="rId16"/>
    <p:sldId id="311" r:id="rId17"/>
    <p:sldId id="312" r:id="rId18"/>
    <p:sldId id="261" r:id="rId19"/>
    <p:sldId id="313" r:id="rId20"/>
    <p:sldId id="298" r:id="rId21"/>
    <p:sldId id="300" r:id="rId22"/>
    <p:sldId id="319" r:id="rId23"/>
    <p:sldId id="314" r:id="rId24"/>
    <p:sldId id="320" r:id="rId25"/>
    <p:sldId id="315" r:id="rId26"/>
    <p:sldId id="321" r:id="rId27"/>
    <p:sldId id="316" r:id="rId28"/>
    <p:sldId id="317" r:id="rId29"/>
    <p:sldId id="322" r:id="rId30"/>
    <p:sldId id="323" r:id="rId31"/>
    <p:sldId id="294" r:id="rId32"/>
    <p:sldId id="295" r:id="rId33"/>
    <p:sldId id="325" r:id="rId34"/>
    <p:sldId id="326" r:id="rId35"/>
    <p:sldId id="327" r:id="rId36"/>
    <p:sldId id="328" r:id="rId37"/>
    <p:sldId id="329" r:id="rId38"/>
  </p:sldIdLst>
  <p:sldSz cx="9144000" cy="5715000" type="screen16x10"/>
  <p:notesSz cx="6797675" cy="9926638"/>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BCD82D1-23D4-4FD2-B886-55AA5FFA299D}">
          <p14:sldIdLst>
            <p14:sldId id="256"/>
            <p14:sldId id="257"/>
          </p14:sldIdLst>
        </p14:section>
        <p14:section name="Intro" id="{FC98F214-2807-42BD-ACDC-4E9A5A5E4897}">
          <p14:sldIdLst>
            <p14:sldId id="259"/>
            <p14:sldId id="318"/>
            <p14:sldId id="296"/>
            <p14:sldId id="301"/>
            <p14:sldId id="302"/>
            <p14:sldId id="304"/>
          </p14:sldIdLst>
        </p14:section>
        <p14:section name="Methodology" id="{0878F184-CFB5-460C-86D4-4B38C6C39FD0}">
          <p14:sldIdLst>
            <p14:sldId id="297"/>
            <p14:sldId id="305"/>
            <p14:sldId id="324"/>
            <p14:sldId id="306"/>
            <p14:sldId id="307"/>
            <p14:sldId id="308"/>
            <p14:sldId id="309"/>
            <p14:sldId id="311"/>
            <p14:sldId id="312"/>
          </p14:sldIdLst>
        </p14:section>
        <p14:section name="ETR" id="{E125F9CD-1058-4EE9-9A10-F0D7C3C055A1}">
          <p14:sldIdLst>
            <p14:sldId id="261"/>
            <p14:sldId id="313"/>
          </p14:sldIdLst>
        </p14:section>
        <p14:section name="Scenarios" id="{88FB5EB2-DD7E-4A57-AA57-1B9EE35D0974}">
          <p14:sldIdLst>
            <p14:sldId id="298"/>
            <p14:sldId id="300"/>
          </p14:sldIdLst>
        </p14:section>
        <p14:section name="Results" id="{8A98ECCE-4C95-4D5E-A3A4-FAFDBE4417E1}">
          <p14:sldIdLst>
            <p14:sldId id="319"/>
            <p14:sldId id="314"/>
            <p14:sldId id="320"/>
            <p14:sldId id="315"/>
            <p14:sldId id="321"/>
            <p14:sldId id="316"/>
            <p14:sldId id="317"/>
            <p14:sldId id="322"/>
            <p14:sldId id="323"/>
          </p14:sldIdLst>
        </p14:section>
        <p14:section name="Support" id="{CDB5D5A0-A10E-4373-A403-EC6E4681C3EC}">
          <p14:sldIdLst>
            <p14:sldId id="294"/>
            <p14:sldId id="295"/>
            <p14:sldId id="325"/>
            <p14:sldId id="326"/>
            <p14:sldId id="327"/>
            <p14:sldId id="328"/>
            <p14:sldId id="329"/>
          </p14:sldIdLst>
        </p14:section>
      </p14:sectionLst>
    </p:ext>
    <p:ext uri="{EFAFB233-063F-42B5-8137-9DF3F51BA10A}">
      <p15:sldGuideLst xmlns:p15="http://schemas.microsoft.com/office/powerpoint/2012/main">
        <p15:guide id="1" orient="horz" pos="1007">
          <p15:clr>
            <a:srgbClr val="A4A3A4"/>
          </p15:clr>
        </p15:guide>
        <p15:guide id="2" orient="horz" pos="3207">
          <p15:clr>
            <a:srgbClr val="A4A3A4"/>
          </p15:clr>
        </p15:guide>
        <p15:guide id="3" pos="295">
          <p15:clr>
            <a:srgbClr val="A4A3A4"/>
          </p15:clr>
        </p15:guide>
        <p15:guide id="4" pos="546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44C"/>
    <a:srgbClr val="CCFF11"/>
    <a:srgbClr val="E069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9" autoAdjust="0"/>
    <p:restoredTop sz="94434" autoAdjust="0"/>
  </p:normalViewPr>
  <p:slideViewPr>
    <p:cSldViewPr snapToGrid="0">
      <p:cViewPr varScale="1">
        <p:scale>
          <a:sx n="144" d="100"/>
          <a:sy n="144" d="100"/>
        </p:scale>
        <p:origin x="714" y="120"/>
      </p:cViewPr>
      <p:guideLst>
        <p:guide orient="horz" pos="1007"/>
        <p:guide orient="horz" pos="3207"/>
        <p:guide pos="295"/>
        <p:guide pos="546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85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NULL"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Enery saving curve - Germany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0.12130042987915311"/>
          <c:y val="8.4825614636935387E-2"/>
          <c:w val="0.72572625264121282"/>
          <c:h val="0.76149052551964447"/>
        </c:manualLayout>
      </c:layout>
      <c:scatterChart>
        <c:scatterStyle val="lineMarker"/>
        <c:varyColors val="0"/>
        <c:ser>
          <c:idx val="0"/>
          <c:order val="0"/>
          <c:tx>
            <c:v>Technology options</c:v>
          </c:tx>
          <c:spPr>
            <a:ln w="25400" cap="rnd">
              <a:noFill/>
              <a:round/>
            </a:ln>
            <a:effectLst/>
          </c:spPr>
          <c:marker>
            <c:symbol val="circle"/>
            <c:size val="5"/>
            <c:spPr>
              <a:solidFill>
                <a:schemeClr val="accent1"/>
              </a:solidFill>
              <a:ln w="9525">
                <a:solidFill>
                  <a:schemeClr val="accent1"/>
                </a:solidFill>
              </a:ln>
              <a:effectLst/>
            </c:spPr>
          </c:marker>
          <c:xVal>
            <c:numRef>
              <c:f>DEU!$N$4:$N$16</c:f>
              <c:numCache>
                <c:formatCode>0.000</c:formatCode>
                <c:ptCount val="13"/>
                <c:pt idx="0">
                  <c:v>107.08716360452132</c:v>
                </c:pt>
                <c:pt idx="1">
                  <c:v>102.23428666671769</c:v>
                </c:pt>
                <c:pt idx="2">
                  <c:v>100.38998711299405</c:v>
                </c:pt>
                <c:pt idx="3">
                  <c:v>97.975758825542727</c:v>
                </c:pt>
                <c:pt idx="4">
                  <c:v>94.22434457640189</c:v>
                </c:pt>
                <c:pt idx="5">
                  <c:v>92.223218577890961</c:v>
                </c:pt>
                <c:pt idx="6">
                  <c:v>89.60370105829648</c:v>
                </c:pt>
                <c:pt idx="7">
                  <c:v>79.680205793215933</c:v>
                </c:pt>
                <c:pt idx="8">
                  <c:v>77.144341552010999</c:v>
                </c:pt>
                <c:pt idx="9">
                  <c:v>73.824840025324278</c:v>
                </c:pt>
                <c:pt idx="10">
                  <c:v>72.598617073192884</c:v>
                </c:pt>
                <c:pt idx="11">
                  <c:v>71.966700399520533</c:v>
                </c:pt>
                <c:pt idx="12">
                  <c:v>71.139507709584805</c:v>
                </c:pt>
              </c:numCache>
            </c:numRef>
          </c:xVal>
          <c:yVal>
            <c:numRef>
              <c:f>DEU!$O$4:$O$16</c:f>
              <c:numCache>
                <c:formatCode>0.000</c:formatCode>
                <c:ptCount val="13"/>
                <c:pt idx="0">
                  <c:v>259.68232299429604</c:v>
                </c:pt>
                <c:pt idx="1">
                  <c:v>271.2828739929559</c:v>
                </c:pt>
                <c:pt idx="2">
                  <c:v>275.28155534961491</c:v>
                </c:pt>
                <c:pt idx="3">
                  <c:v>280.51591634279504</c:v>
                </c:pt>
                <c:pt idx="4">
                  <c:v>291.40820266175109</c:v>
                </c:pt>
                <c:pt idx="5">
                  <c:v>297.85088586367448</c:v>
                </c:pt>
                <c:pt idx="6">
                  <c:v>306.28449850635349</c:v>
                </c:pt>
                <c:pt idx="7">
                  <c:v>355.54322984405911</c:v>
                </c:pt>
                <c:pt idx="8">
                  <c:v>367.76224809417351</c:v>
                </c:pt>
                <c:pt idx="9">
                  <c:v>383.75720913222767</c:v>
                </c:pt>
                <c:pt idx="10">
                  <c:v>414.43600838197881</c:v>
                </c:pt>
                <c:pt idx="11">
                  <c:v>439.39106029558798</c:v>
                </c:pt>
                <c:pt idx="12">
                  <c:v>472.057766809187</c:v>
                </c:pt>
              </c:numCache>
            </c:numRef>
          </c:yVal>
          <c:smooth val="0"/>
          <c:extLst>
            <c:ext xmlns:c16="http://schemas.microsoft.com/office/drawing/2014/chart" uri="{C3380CC4-5D6E-409C-BE32-E72D297353CC}">
              <c16:uniqueId val="{00000000-56B0-4DED-B180-C8083F1E1115}"/>
            </c:ext>
          </c:extLst>
        </c:ser>
        <c:dLbls>
          <c:showLegendKey val="0"/>
          <c:showVal val="0"/>
          <c:showCatName val="0"/>
          <c:showSerName val="0"/>
          <c:showPercent val="0"/>
          <c:showBubbleSize val="0"/>
        </c:dLbls>
        <c:axId val="93304768"/>
        <c:axId val="93308128"/>
      </c:scatterChart>
      <c:valAx>
        <c:axId val="933047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Expenditure on energy (bl. € 2011)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93308128"/>
        <c:crosses val="autoZero"/>
        <c:crossBetween val="midCat"/>
      </c:valAx>
      <c:valAx>
        <c:axId val="93308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Expenditure on dwelling services (</a:t>
                </a:r>
                <a:r>
                  <a:rPr lang="en-US" dirty="0" smtClean="0"/>
                  <a:t>bl. </a:t>
                </a:r>
                <a:r>
                  <a:rPr lang="en-US" dirty="0"/>
                  <a:t>€ 2011)</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93304768"/>
        <c:crosses val="autoZero"/>
        <c:crossBetween val="midCat"/>
      </c:valAx>
      <c:spPr>
        <a:noFill/>
        <a:ln>
          <a:noFill/>
        </a:ln>
        <a:effectLst/>
      </c:spPr>
    </c:plotArea>
    <c:legend>
      <c:legendPos val="r"/>
      <c:layout>
        <c:manualLayout>
          <c:xMode val="edge"/>
          <c:yMode val="edge"/>
          <c:x val="0.14320862513179339"/>
          <c:y val="0.76556166652350166"/>
          <c:w val="0.28308632069813361"/>
          <c:h val="5.4802596318284096E-2"/>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Enery saving curve - Germany</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0.12130042987915311"/>
          <c:y val="8.4825614636935387E-2"/>
          <c:w val="0.8171175324945682"/>
          <c:h val="0.76149052551964447"/>
        </c:manualLayout>
      </c:layout>
      <c:scatterChart>
        <c:scatterStyle val="lineMarker"/>
        <c:varyColors val="0"/>
        <c:ser>
          <c:idx val="0"/>
          <c:order val="0"/>
          <c:tx>
            <c:v>Technology options</c:v>
          </c:tx>
          <c:spPr>
            <a:ln w="25400" cap="rnd">
              <a:noFill/>
              <a:round/>
            </a:ln>
            <a:effectLst/>
          </c:spPr>
          <c:marker>
            <c:symbol val="circle"/>
            <c:size val="5"/>
            <c:spPr>
              <a:solidFill>
                <a:schemeClr val="accent1"/>
              </a:solidFill>
              <a:ln w="9525">
                <a:solidFill>
                  <a:schemeClr val="accent1"/>
                </a:solidFill>
              </a:ln>
              <a:effectLst/>
            </c:spPr>
          </c:marker>
          <c:xVal>
            <c:numRef>
              <c:f>DEU!$N$4:$N$16</c:f>
              <c:numCache>
                <c:formatCode>0.000</c:formatCode>
                <c:ptCount val="13"/>
                <c:pt idx="0">
                  <c:v>107.08716360452132</c:v>
                </c:pt>
                <c:pt idx="1">
                  <c:v>102.23428666671769</c:v>
                </c:pt>
                <c:pt idx="2">
                  <c:v>100.38998711299405</c:v>
                </c:pt>
                <c:pt idx="3">
                  <c:v>97.975758825542727</c:v>
                </c:pt>
                <c:pt idx="4">
                  <c:v>94.22434457640189</c:v>
                </c:pt>
                <c:pt idx="5">
                  <c:v>92.223218577890961</c:v>
                </c:pt>
                <c:pt idx="6">
                  <c:v>89.60370105829648</c:v>
                </c:pt>
                <c:pt idx="7">
                  <c:v>79.680205793215933</c:v>
                </c:pt>
                <c:pt idx="8">
                  <c:v>77.144341552010999</c:v>
                </c:pt>
                <c:pt idx="9">
                  <c:v>73.824840025324278</c:v>
                </c:pt>
                <c:pt idx="10">
                  <c:v>72.598617073192884</c:v>
                </c:pt>
                <c:pt idx="11">
                  <c:v>71.966700399520533</c:v>
                </c:pt>
                <c:pt idx="12">
                  <c:v>71.139507709584805</c:v>
                </c:pt>
              </c:numCache>
            </c:numRef>
          </c:xVal>
          <c:yVal>
            <c:numRef>
              <c:f>DEU!$O$4:$O$16</c:f>
              <c:numCache>
                <c:formatCode>0.000</c:formatCode>
                <c:ptCount val="13"/>
                <c:pt idx="0">
                  <c:v>259.68232299429604</c:v>
                </c:pt>
                <c:pt idx="1">
                  <c:v>271.2828739929559</c:v>
                </c:pt>
                <c:pt idx="2">
                  <c:v>275.28155534961491</c:v>
                </c:pt>
                <c:pt idx="3">
                  <c:v>280.51591634279504</c:v>
                </c:pt>
                <c:pt idx="4">
                  <c:v>291.40820266175109</c:v>
                </c:pt>
                <c:pt idx="5">
                  <c:v>297.85088586367448</c:v>
                </c:pt>
                <c:pt idx="6">
                  <c:v>306.28449850635349</c:v>
                </c:pt>
                <c:pt idx="7">
                  <c:v>355.54322984405911</c:v>
                </c:pt>
                <c:pt idx="8">
                  <c:v>367.76224809417351</c:v>
                </c:pt>
                <c:pt idx="9">
                  <c:v>383.75720913222767</c:v>
                </c:pt>
                <c:pt idx="10">
                  <c:v>414.43600838197881</c:v>
                </c:pt>
                <c:pt idx="11">
                  <c:v>439.39106029558798</c:v>
                </c:pt>
                <c:pt idx="12">
                  <c:v>472.057766809187</c:v>
                </c:pt>
              </c:numCache>
            </c:numRef>
          </c:yVal>
          <c:smooth val="0"/>
          <c:extLst>
            <c:ext xmlns:c16="http://schemas.microsoft.com/office/drawing/2014/chart" uri="{C3380CC4-5D6E-409C-BE32-E72D297353CC}">
              <c16:uniqueId val="{00000000-56B0-4DED-B180-C8083F1E1115}"/>
            </c:ext>
          </c:extLst>
        </c:ser>
        <c:dLbls>
          <c:showLegendKey val="0"/>
          <c:showVal val="0"/>
          <c:showCatName val="0"/>
          <c:showSerName val="0"/>
          <c:showPercent val="0"/>
          <c:showBubbleSize val="0"/>
        </c:dLbls>
        <c:axId val="93310928"/>
        <c:axId val="128791520"/>
      </c:scatterChart>
      <c:valAx>
        <c:axId val="933109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Expenditure on energy (bl. € 2011)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8791520"/>
        <c:crosses val="autoZero"/>
        <c:crossBetween val="midCat"/>
      </c:valAx>
      <c:valAx>
        <c:axId val="128791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Expenditure on dwelling services (</a:t>
                </a:r>
                <a:r>
                  <a:rPr lang="en-US" dirty="0" smtClean="0"/>
                  <a:t>bl. </a:t>
                </a:r>
                <a:r>
                  <a:rPr lang="en-US" dirty="0"/>
                  <a:t>€ 2011)</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93310928"/>
        <c:crosses val="autoZero"/>
        <c:crossBetween val="midCat"/>
      </c:valAx>
      <c:spPr>
        <a:noFill/>
        <a:ln>
          <a:noFill/>
        </a:ln>
        <a:effectLst/>
      </c:spPr>
    </c:plotArea>
    <c:legend>
      <c:legendPos val="r"/>
      <c:layout>
        <c:manualLayout>
          <c:xMode val="edge"/>
          <c:yMode val="edge"/>
          <c:x val="0.14320862513179339"/>
          <c:y val="0.76556166652350166"/>
          <c:w val="0.33857394502844801"/>
          <c:h val="5.4802596318284096E-2"/>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[report_pivot_merged.xlsx]GDP_PIVOT!PivotTable4</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s>
    <c:plotArea>
      <c:layout>
        <c:manualLayout>
          <c:layoutTarget val="inner"/>
          <c:xMode val="edge"/>
          <c:yMode val="edge"/>
          <c:x val="0.20249918255167598"/>
          <c:y val="3.5256410256410256E-2"/>
          <c:w val="0.73285501559779775"/>
          <c:h val="0.69929898711022487"/>
        </c:manualLayout>
      </c:layout>
      <c:barChart>
        <c:barDir val="col"/>
        <c:grouping val="clustered"/>
        <c:varyColors val="0"/>
        <c:ser>
          <c:idx val="0"/>
          <c:order val="0"/>
          <c:tx>
            <c:strRef>
              <c:f>GDP_PIVOT!$B$3:$B$4</c:f>
              <c:strCache>
                <c:ptCount val="1"/>
                <c:pt idx="0">
                  <c:v>REF</c:v>
                </c:pt>
              </c:strCache>
            </c:strRef>
          </c:tx>
          <c:spPr>
            <a:solidFill>
              <a:schemeClr val="accent1"/>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GDP_PIVOT!$B$5:$B$8</c:f>
              <c:numCache>
                <c:formatCode>General</c:formatCode>
                <c:ptCount val="2"/>
              </c:numCache>
            </c:numRef>
          </c:val>
          <c:extLst>
            <c:ext xmlns:c16="http://schemas.microsoft.com/office/drawing/2014/chart" uri="{C3380CC4-5D6E-409C-BE32-E72D297353CC}">
              <c16:uniqueId val="{00000000-9B9A-4045-BB07-5929076744DE}"/>
            </c:ext>
          </c:extLst>
        </c:ser>
        <c:ser>
          <c:idx val="1"/>
          <c:order val="1"/>
          <c:tx>
            <c:strRef>
              <c:f>GDP_PIVOT!$C$3:$C$4</c:f>
              <c:strCache>
                <c:ptCount val="1"/>
                <c:pt idx="0">
                  <c:v>CME</c:v>
                </c:pt>
              </c:strCache>
            </c:strRef>
          </c:tx>
          <c:spPr>
            <a:solidFill>
              <a:schemeClr val="accent2"/>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GDP_PIVOT!$C$5:$C$8</c:f>
              <c:numCache>
                <c:formatCode>0.00%</c:formatCode>
                <c:ptCount val="2"/>
                <c:pt idx="0">
                  <c:v>-7.2688614362999429E-3</c:v>
                </c:pt>
                <c:pt idx="1">
                  <c:v>-1.1873221937728601E-2</c:v>
                </c:pt>
              </c:numCache>
            </c:numRef>
          </c:val>
          <c:extLst>
            <c:ext xmlns:c16="http://schemas.microsoft.com/office/drawing/2014/chart" uri="{C3380CC4-5D6E-409C-BE32-E72D297353CC}">
              <c16:uniqueId val="{00000001-9B9A-4045-BB07-5929076744DE}"/>
            </c:ext>
          </c:extLst>
        </c:ser>
        <c:ser>
          <c:idx val="2"/>
          <c:order val="2"/>
          <c:tx>
            <c:strRef>
              <c:f>GDP_PIVOT!$D$3:$D$4</c:f>
              <c:strCache>
                <c:ptCount val="1"/>
                <c:pt idx="0">
                  <c:v>CME_cap</c:v>
                </c:pt>
              </c:strCache>
            </c:strRef>
          </c:tx>
          <c:spPr>
            <a:solidFill>
              <a:schemeClr val="accent3"/>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GDP_PIVOT!$D$5:$D$8</c:f>
              <c:numCache>
                <c:formatCode>0.00%</c:formatCode>
                <c:ptCount val="2"/>
                <c:pt idx="0">
                  <c:v>-7.218395124080043E-3</c:v>
                </c:pt>
                <c:pt idx="1">
                  <c:v>-1.2212377412150749E-2</c:v>
                </c:pt>
              </c:numCache>
            </c:numRef>
          </c:val>
          <c:extLst>
            <c:ext xmlns:c16="http://schemas.microsoft.com/office/drawing/2014/chart" uri="{C3380CC4-5D6E-409C-BE32-E72D297353CC}">
              <c16:uniqueId val="{00000002-9B9A-4045-BB07-5929076744DE}"/>
            </c:ext>
          </c:extLst>
        </c:ser>
        <c:ser>
          <c:idx val="3"/>
          <c:order val="3"/>
          <c:tx>
            <c:strRef>
              <c:f>GDP_PIVOT!$E$3:$E$4</c:f>
              <c:strCache>
                <c:ptCount val="1"/>
                <c:pt idx="0">
                  <c:v>CME_vat</c:v>
                </c:pt>
              </c:strCache>
            </c:strRef>
          </c:tx>
          <c:spPr>
            <a:solidFill>
              <a:schemeClr val="accent4"/>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GDP_PIVOT!$E$5:$E$8</c:f>
              <c:numCache>
                <c:formatCode>0.00%</c:formatCode>
                <c:ptCount val="2"/>
                <c:pt idx="0">
                  <c:v>-7.2687681854559979E-3</c:v>
                </c:pt>
                <c:pt idx="1">
                  <c:v>-1.1872938926478605E-2</c:v>
                </c:pt>
              </c:numCache>
            </c:numRef>
          </c:val>
          <c:extLst>
            <c:ext xmlns:c16="http://schemas.microsoft.com/office/drawing/2014/chart" uri="{C3380CC4-5D6E-409C-BE32-E72D297353CC}">
              <c16:uniqueId val="{00000003-9B9A-4045-BB07-5929076744DE}"/>
            </c:ext>
          </c:extLst>
        </c:ser>
        <c:ser>
          <c:idx val="4"/>
          <c:order val="4"/>
          <c:tx>
            <c:strRef>
              <c:f>GDP_PIVOT!$F$3:$F$4</c:f>
              <c:strCache>
                <c:ptCount val="1"/>
                <c:pt idx="0">
                  <c:v>CME_lab</c:v>
                </c:pt>
              </c:strCache>
            </c:strRef>
          </c:tx>
          <c:spPr>
            <a:solidFill>
              <a:schemeClr val="accent5"/>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GDP_PIVOT!$F$5:$F$8</c:f>
              <c:numCache>
                <c:formatCode>0.00%</c:formatCode>
                <c:ptCount val="2"/>
                <c:pt idx="0">
                  <c:v>1.9187988645608894E-3</c:v>
                </c:pt>
                <c:pt idx="1">
                  <c:v>1.6530999783402308E-3</c:v>
                </c:pt>
              </c:numCache>
            </c:numRef>
          </c:val>
          <c:extLst>
            <c:ext xmlns:c16="http://schemas.microsoft.com/office/drawing/2014/chart" uri="{C3380CC4-5D6E-409C-BE32-E72D297353CC}">
              <c16:uniqueId val="{00000004-9B9A-4045-BB07-5929076744DE}"/>
            </c:ext>
          </c:extLst>
        </c:ser>
        <c:dLbls>
          <c:showLegendKey val="0"/>
          <c:showVal val="0"/>
          <c:showCatName val="0"/>
          <c:showSerName val="0"/>
          <c:showPercent val="0"/>
          <c:showBubbleSize val="0"/>
        </c:dLbls>
        <c:gapWidth val="219"/>
        <c:overlap val="-27"/>
        <c:axId val="129529552"/>
        <c:axId val="129530112"/>
      </c:barChart>
      <c:catAx>
        <c:axId val="12952955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crossAx val="129530112"/>
        <c:crosses val="autoZero"/>
        <c:auto val="1"/>
        <c:lblAlgn val="ctr"/>
        <c:lblOffset val="100"/>
        <c:noMultiLvlLbl val="0"/>
      </c:catAx>
      <c:valAx>
        <c:axId val="129530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200" b="0" i="0" u="none" strike="noStrike" kern="1200" baseline="0" noProof="0">
                    <a:solidFill>
                      <a:schemeClr val="tx1">
                        <a:lumMod val="65000"/>
                        <a:lumOff val="35000"/>
                      </a:schemeClr>
                    </a:solidFill>
                    <a:latin typeface="+mn-lt"/>
                    <a:ea typeface="+mn-ea"/>
                    <a:cs typeface="+mn-cs"/>
                  </a:defRPr>
                </a:pPr>
                <a:r>
                  <a:rPr lang="en-US" noProof="0" dirty="0" smtClean="0"/>
                  <a:t>Difference of</a:t>
                </a:r>
                <a:r>
                  <a:rPr lang="en-US" baseline="0" noProof="0" dirty="0" smtClean="0"/>
                  <a:t> GDP with REF scenario in 2030 [%]</a:t>
                </a:r>
                <a:endParaRPr lang="en-US" noProof="0" dirty="0"/>
              </a:p>
            </c:rich>
          </c:tx>
          <c:layout/>
          <c:overlay val="0"/>
          <c:spPr>
            <a:noFill/>
            <a:ln>
              <a:noFill/>
            </a:ln>
            <a:effectLst/>
          </c:spPr>
          <c:txPr>
            <a:bodyPr rot="-5400000" spcFirstLastPara="1" vertOverflow="ellipsis" vert="horz" wrap="square" anchor="ctr" anchorCtr="1"/>
            <a:lstStyle/>
            <a:p>
              <a:pPr>
                <a:defRPr lang="en-US" sz="1200" b="0" i="0" u="none" strike="noStrike" kern="1200" baseline="0" noProof="0">
                  <a:solidFill>
                    <a:schemeClr val="tx1">
                      <a:lumMod val="65000"/>
                      <a:lumOff val="35000"/>
                    </a:schemeClr>
                  </a:solidFill>
                  <a:latin typeface="+mn-lt"/>
                  <a:ea typeface="+mn-ea"/>
                  <a:cs typeface="+mn-cs"/>
                </a:defRPr>
              </a:pPr>
              <a:endParaRPr lang="de-DE"/>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crossAx val="129529552"/>
        <c:crosses val="autoZero"/>
        <c:crossBetween val="between"/>
      </c:valAx>
      <c:spPr>
        <a:noFill/>
        <a:ln>
          <a:noFill/>
        </a:ln>
        <a:effectLst/>
      </c:spPr>
    </c:plotArea>
    <c:legend>
      <c:legendPos val="r"/>
      <c:layout>
        <c:manualLayout>
          <c:xMode val="edge"/>
          <c:yMode val="edge"/>
          <c:x val="1.2584948346103207E-2"/>
          <c:y val="0.90974629468673129"/>
          <c:w val="0.97273831932624588"/>
          <c:h val="8.8376195101999094E-2"/>
        </c:manualLayout>
      </c:layout>
      <c:overlay val="0"/>
      <c:spPr>
        <a:solidFill>
          <a:sysClr val="window" lastClr="FFFFFF"/>
        </a:solidFill>
        <a:ln>
          <a:solidFill>
            <a:sysClr val="windowText" lastClr="000000"/>
          </a:solid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sz="1200"/>
      </a:pPr>
      <a:endParaRPr lang="de-DE"/>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[report_pivot_merged.xlsx]Tabelle2!PivotTable1</c:name>
    <c:fmtId val="5"/>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s>
    <c:plotArea>
      <c:layout>
        <c:manualLayout>
          <c:layoutTarget val="inner"/>
          <c:xMode val="edge"/>
          <c:yMode val="edge"/>
          <c:x val="0.16125646430438589"/>
          <c:y val="4.2003137757663844E-2"/>
          <c:w val="0.79798714409557459"/>
          <c:h val="0.80565325552880962"/>
        </c:manualLayout>
      </c:layout>
      <c:barChart>
        <c:barDir val="col"/>
        <c:grouping val="clustered"/>
        <c:varyColors val="0"/>
        <c:ser>
          <c:idx val="0"/>
          <c:order val="0"/>
          <c:tx>
            <c:strRef>
              <c:f>Tabelle2!$B$3:$B$4</c:f>
              <c:strCache>
                <c:ptCount val="1"/>
                <c:pt idx="0">
                  <c:v>REF</c:v>
                </c:pt>
              </c:strCache>
            </c:strRef>
          </c:tx>
          <c:spPr>
            <a:solidFill>
              <a:schemeClr val="accent1"/>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Tabelle2!$B$5:$B$8</c:f>
              <c:numCache>
                <c:formatCode>General</c:formatCode>
                <c:ptCount val="2"/>
              </c:numCache>
            </c:numRef>
          </c:val>
          <c:extLst>
            <c:ext xmlns:c16="http://schemas.microsoft.com/office/drawing/2014/chart" uri="{C3380CC4-5D6E-409C-BE32-E72D297353CC}">
              <c16:uniqueId val="{00000000-6684-4239-8512-2B7CB803885E}"/>
            </c:ext>
          </c:extLst>
        </c:ser>
        <c:ser>
          <c:idx val="1"/>
          <c:order val="1"/>
          <c:tx>
            <c:strRef>
              <c:f>Tabelle2!$C$3:$C$4</c:f>
              <c:strCache>
                <c:ptCount val="1"/>
                <c:pt idx="0">
                  <c:v>CME</c:v>
                </c:pt>
              </c:strCache>
            </c:strRef>
          </c:tx>
          <c:spPr>
            <a:solidFill>
              <a:schemeClr val="accent2"/>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Tabelle2!$C$5:$C$8</c:f>
              <c:numCache>
                <c:formatCode>General</c:formatCode>
                <c:ptCount val="2"/>
                <c:pt idx="0">
                  <c:v>-4.6967937762629752E-3</c:v>
                </c:pt>
                <c:pt idx="1">
                  <c:v>-1.0879476185462589E-2</c:v>
                </c:pt>
              </c:numCache>
            </c:numRef>
          </c:val>
          <c:extLst>
            <c:ext xmlns:c16="http://schemas.microsoft.com/office/drawing/2014/chart" uri="{C3380CC4-5D6E-409C-BE32-E72D297353CC}">
              <c16:uniqueId val="{00000001-6684-4239-8512-2B7CB803885E}"/>
            </c:ext>
          </c:extLst>
        </c:ser>
        <c:ser>
          <c:idx val="2"/>
          <c:order val="2"/>
          <c:tx>
            <c:strRef>
              <c:f>Tabelle2!$D$3:$D$4</c:f>
              <c:strCache>
                <c:ptCount val="1"/>
                <c:pt idx="0">
                  <c:v>CME_cap</c:v>
                </c:pt>
              </c:strCache>
            </c:strRef>
          </c:tx>
          <c:spPr>
            <a:solidFill>
              <a:schemeClr val="accent3"/>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Tabelle2!$D$5:$D$8</c:f>
              <c:numCache>
                <c:formatCode>General</c:formatCode>
                <c:ptCount val="2"/>
                <c:pt idx="0">
                  <c:v>-6.7288986460193323E-3</c:v>
                </c:pt>
                <c:pt idx="1">
                  <c:v>-1.4964990510340948E-2</c:v>
                </c:pt>
              </c:numCache>
            </c:numRef>
          </c:val>
          <c:extLst>
            <c:ext xmlns:c16="http://schemas.microsoft.com/office/drawing/2014/chart" uri="{C3380CC4-5D6E-409C-BE32-E72D297353CC}">
              <c16:uniqueId val="{00000002-6684-4239-8512-2B7CB803885E}"/>
            </c:ext>
          </c:extLst>
        </c:ser>
        <c:ser>
          <c:idx val="3"/>
          <c:order val="3"/>
          <c:tx>
            <c:strRef>
              <c:f>Tabelle2!$E$3:$E$4</c:f>
              <c:strCache>
                <c:ptCount val="1"/>
                <c:pt idx="0">
                  <c:v>CME_vat</c:v>
                </c:pt>
              </c:strCache>
            </c:strRef>
          </c:tx>
          <c:spPr>
            <a:solidFill>
              <a:schemeClr val="accent4"/>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Tabelle2!$E$5:$E$8</c:f>
              <c:numCache>
                <c:formatCode>General</c:formatCode>
                <c:ptCount val="2"/>
                <c:pt idx="0">
                  <c:v>-4.6967836732447754E-3</c:v>
                </c:pt>
                <c:pt idx="1">
                  <c:v>-1.0879460000467911E-2</c:v>
                </c:pt>
              </c:numCache>
            </c:numRef>
          </c:val>
          <c:extLst>
            <c:ext xmlns:c16="http://schemas.microsoft.com/office/drawing/2014/chart" uri="{C3380CC4-5D6E-409C-BE32-E72D297353CC}">
              <c16:uniqueId val="{00000003-6684-4239-8512-2B7CB803885E}"/>
            </c:ext>
          </c:extLst>
        </c:ser>
        <c:ser>
          <c:idx val="4"/>
          <c:order val="4"/>
          <c:tx>
            <c:strRef>
              <c:f>Tabelle2!$F$3:$F$4</c:f>
              <c:strCache>
                <c:ptCount val="1"/>
                <c:pt idx="0">
                  <c:v>CME_lab</c:v>
                </c:pt>
              </c:strCache>
            </c:strRef>
          </c:tx>
          <c:spPr>
            <a:solidFill>
              <a:schemeClr val="accent5"/>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Tabelle2!$F$5:$F$8</c:f>
              <c:numCache>
                <c:formatCode>General</c:formatCode>
                <c:ptCount val="2"/>
                <c:pt idx="0">
                  <c:v>-3.2873288254622324E-3</c:v>
                </c:pt>
                <c:pt idx="1">
                  <c:v>-7.6064239976183501E-3</c:v>
                </c:pt>
              </c:numCache>
            </c:numRef>
          </c:val>
          <c:extLst>
            <c:ext xmlns:c16="http://schemas.microsoft.com/office/drawing/2014/chart" uri="{C3380CC4-5D6E-409C-BE32-E72D297353CC}">
              <c16:uniqueId val="{00000004-6684-4239-8512-2B7CB803885E}"/>
            </c:ext>
          </c:extLst>
        </c:ser>
        <c:dLbls>
          <c:showLegendKey val="0"/>
          <c:showVal val="0"/>
          <c:showCatName val="0"/>
          <c:showSerName val="0"/>
          <c:showPercent val="0"/>
          <c:showBubbleSize val="0"/>
        </c:dLbls>
        <c:gapWidth val="219"/>
        <c:overlap val="-27"/>
        <c:axId val="129902112"/>
        <c:axId val="129902672"/>
      </c:barChart>
      <c:catAx>
        <c:axId val="1299021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129902672"/>
        <c:crosses val="autoZero"/>
        <c:auto val="1"/>
        <c:lblAlgn val="ctr"/>
        <c:lblOffset val="100"/>
        <c:noMultiLvlLbl val="0"/>
      </c:catAx>
      <c:valAx>
        <c:axId val="129902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Difference of Gini Coefficient with REF</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129902112"/>
        <c:crosses val="autoZero"/>
        <c:crossBetween val="between"/>
      </c:valAx>
      <c:spPr>
        <a:noFill/>
        <a:ln>
          <a:noFill/>
        </a:ln>
        <a:effectLst/>
      </c:spPr>
    </c:plotArea>
    <c:legend>
      <c:legendPos val="r"/>
      <c:layout>
        <c:manualLayout>
          <c:xMode val="edge"/>
          <c:yMode val="edge"/>
          <c:x val="0.18986112914844899"/>
          <c:y val="0.52328813911968397"/>
          <c:w val="0.1876296052098492"/>
          <c:h val="0.29898446815969731"/>
        </c:manualLayout>
      </c:layout>
      <c:overlay val="0"/>
      <c:spPr>
        <a:solidFill>
          <a:sysClr val="window" lastClr="FFFFFF"/>
        </a:solidFill>
        <a:ln>
          <a:solidFill>
            <a:srgbClr val="3E444C"/>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sz="1100"/>
      </a:pPr>
      <a:endParaRPr lang="de-DE"/>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[report_pivot_merged.xlsx]Tabelle1!PivotTable1</c:name>
    <c:fmtId val="16"/>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rgbClr val="FF0000"/>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
        <c:idx val="49"/>
        <c:spPr>
          <a:solidFill>
            <a:schemeClr val="accent1"/>
          </a:solidFill>
          <a:ln>
            <a:noFill/>
          </a:ln>
          <a:effectLst/>
        </c:spPr>
        <c:marker>
          <c:symbol val="none"/>
        </c:marker>
      </c:pivotFmt>
      <c:pivotFmt>
        <c:idx val="50"/>
        <c:spPr>
          <a:solidFill>
            <a:schemeClr val="accent1"/>
          </a:solidFill>
          <a:ln>
            <a:noFill/>
          </a:ln>
          <a:effectLst/>
        </c:spPr>
        <c:marker>
          <c:symbol val="none"/>
        </c:marker>
      </c:pivotFmt>
      <c:pivotFmt>
        <c:idx val="51"/>
        <c:spPr>
          <a:solidFill>
            <a:schemeClr val="accent1"/>
          </a:solidFill>
          <a:ln>
            <a:noFill/>
          </a:ln>
          <a:effectLst/>
        </c:spPr>
        <c:marker>
          <c:symbol val="none"/>
        </c:marker>
      </c:pivotFmt>
      <c:pivotFmt>
        <c:idx val="52"/>
        <c:spPr>
          <a:solidFill>
            <a:schemeClr val="accent1"/>
          </a:solidFill>
          <a:ln>
            <a:noFill/>
          </a:ln>
          <a:effectLst/>
        </c:spPr>
        <c:marker>
          <c:symbol val="none"/>
        </c:marker>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
        <c:idx val="55"/>
        <c:spPr>
          <a:solidFill>
            <a:schemeClr val="accent1"/>
          </a:solidFill>
          <a:ln>
            <a:noFill/>
          </a:ln>
          <a:effectLst/>
        </c:spPr>
        <c:marker>
          <c:symbol val="none"/>
        </c:marker>
      </c:pivotFmt>
      <c:pivotFmt>
        <c:idx val="56"/>
        <c:spPr>
          <a:solidFill>
            <a:schemeClr val="accent1"/>
          </a:solidFill>
          <a:ln>
            <a:noFill/>
          </a:ln>
          <a:effectLst/>
        </c:spPr>
        <c:marker>
          <c:symbol val="none"/>
        </c:marker>
      </c:pivotFmt>
      <c:pivotFmt>
        <c:idx val="57"/>
        <c:spPr>
          <a:solidFill>
            <a:schemeClr val="accent1"/>
          </a:solidFill>
          <a:ln>
            <a:noFill/>
          </a:ln>
          <a:effectLst/>
        </c:spPr>
        <c:marker>
          <c:symbol val="none"/>
        </c:marker>
      </c:pivotFmt>
      <c:pivotFmt>
        <c:idx val="58"/>
        <c:spPr>
          <a:solidFill>
            <a:schemeClr val="accent1"/>
          </a:solidFill>
          <a:ln>
            <a:noFill/>
          </a:ln>
          <a:effectLst/>
        </c:spPr>
        <c:marker>
          <c:symbol val="none"/>
        </c:marker>
      </c:pivotFmt>
      <c:pivotFmt>
        <c:idx val="59"/>
        <c:spPr>
          <a:solidFill>
            <a:schemeClr val="accent1"/>
          </a:solidFill>
          <a:ln>
            <a:noFill/>
          </a:ln>
          <a:effectLst/>
        </c:spPr>
        <c:marker>
          <c:symbol val="none"/>
        </c:marker>
      </c:pivotFmt>
      <c:pivotFmt>
        <c:idx val="60"/>
        <c:spPr>
          <a:solidFill>
            <a:schemeClr val="accent1"/>
          </a:solidFill>
          <a:ln>
            <a:noFill/>
          </a:ln>
          <a:effectLst/>
        </c:spPr>
        <c:marker>
          <c:symbol val="none"/>
        </c:marker>
      </c:pivotFmt>
      <c:pivotFmt>
        <c:idx val="61"/>
        <c:spPr>
          <a:solidFill>
            <a:schemeClr val="accent1"/>
          </a:solidFill>
          <a:ln>
            <a:noFill/>
          </a:ln>
          <a:effectLst/>
        </c:spPr>
        <c:marker>
          <c:symbol val="none"/>
        </c:marker>
      </c:pivotFmt>
      <c:pivotFmt>
        <c:idx val="62"/>
        <c:spPr>
          <a:solidFill>
            <a:schemeClr val="accent1"/>
          </a:solidFill>
          <a:ln>
            <a:noFill/>
          </a:ln>
          <a:effectLst/>
        </c:spPr>
        <c:marker>
          <c:symbol val="none"/>
        </c:marker>
      </c:pivotFmt>
      <c:pivotFmt>
        <c:idx val="63"/>
        <c:spPr>
          <a:solidFill>
            <a:schemeClr val="accent1"/>
          </a:solidFill>
          <a:ln>
            <a:noFill/>
          </a:ln>
          <a:effectLst/>
        </c:spPr>
        <c:marker>
          <c:symbol val="none"/>
        </c:marker>
      </c:pivotFmt>
      <c:pivotFmt>
        <c:idx val="64"/>
        <c:spPr>
          <a:solidFill>
            <a:schemeClr val="accent1"/>
          </a:solidFill>
          <a:ln>
            <a:noFill/>
          </a:ln>
          <a:effectLst/>
        </c:spPr>
        <c:marker>
          <c:symbol val="none"/>
        </c:marker>
      </c:pivotFmt>
      <c:pivotFmt>
        <c:idx val="65"/>
        <c:spPr>
          <a:solidFill>
            <a:schemeClr val="accent1"/>
          </a:solidFill>
          <a:ln>
            <a:noFill/>
          </a:ln>
          <a:effectLst/>
        </c:spPr>
        <c:marker>
          <c:symbol val="none"/>
        </c:marker>
      </c:pivotFmt>
      <c:pivotFmt>
        <c:idx val="66"/>
        <c:spPr>
          <a:solidFill>
            <a:schemeClr val="accent1"/>
          </a:solidFill>
          <a:ln>
            <a:noFill/>
          </a:ln>
          <a:effectLst/>
        </c:spPr>
        <c:marker>
          <c:symbol val="none"/>
        </c:marker>
      </c:pivotFmt>
      <c:pivotFmt>
        <c:idx val="67"/>
        <c:spPr>
          <a:solidFill>
            <a:schemeClr val="accent1"/>
          </a:solidFill>
          <a:ln>
            <a:noFill/>
          </a:ln>
          <a:effectLst/>
        </c:spPr>
        <c:marker>
          <c:symbol val="none"/>
        </c:marker>
      </c:pivotFmt>
      <c:pivotFmt>
        <c:idx val="68"/>
        <c:spPr>
          <a:solidFill>
            <a:schemeClr val="accent1"/>
          </a:solidFill>
          <a:ln>
            <a:noFill/>
          </a:ln>
          <a:effectLst/>
        </c:spPr>
        <c:marker>
          <c:symbol val="none"/>
        </c:marker>
      </c:pivotFmt>
      <c:pivotFmt>
        <c:idx val="69"/>
        <c:spPr>
          <a:solidFill>
            <a:schemeClr val="accent1"/>
          </a:solidFill>
          <a:ln>
            <a:noFill/>
          </a:ln>
          <a:effectLst/>
        </c:spPr>
        <c:marker>
          <c:symbol val="none"/>
        </c:marker>
      </c:pivotFmt>
      <c:pivotFmt>
        <c:idx val="70"/>
        <c:spPr>
          <a:solidFill>
            <a:schemeClr val="accent1"/>
          </a:solidFill>
          <a:ln>
            <a:noFill/>
          </a:ln>
          <a:effectLst/>
        </c:spPr>
        <c:marker>
          <c:symbol val="none"/>
        </c:marker>
      </c:pivotFmt>
      <c:pivotFmt>
        <c:idx val="71"/>
        <c:spPr>
          <a:solidFill>
            <a:schemeClr val="accent1"/>
          </a:solidFill>
          <a:ln>
            <a:noFill/>
          </a:ln>
          <a:effectLst/>
        </c:spPr>
        <c:marker>
          <c:symbol val="none"/>
        </c:marker>
      </c:pivotFmt>
      <c:pivotFmt>
        <c:idx val="72"/>
        <c:spPr>
          <a:solidFill>
            <a:schemeClr val="accent1"/>
          </a:solidFill>
          <a:ln>
            <a:noFill/>
          </a:ln>
          <a:effectLst/>
        </c:spPr>
        <c:marker>
          <c:symbol val="none"/>
        </c:marker>
      </c:pivotFmt>
      <c:pivotFmt>
        <c:idx val="73"/>
        <c:spPr>
          <a:solidFill>
            <a:schemeClr val="accent1"/>
          </a:solidFill>
          <a:ln>
            <a:noFill/>
          </a:ln>
          <a:effectLst/>
        </c:spPr>
        <c:marker>
          <c:symbol val="none"/>
        </c:marker>
      </c:pivotFmt>
      <c:pivotFmt>
        <c:idx val="74"/>
        <c:spPr>
          <a:solidFill>
            <a:schemeClr val="accent1"/>
          </a:solidFill>
          <a:ln>
            <a:noFill/>
          </a:ln>
          <a:effectLst/>
        </c:spPr>
        <c:marker>
          <c:symbol val="none"/>
        </c:marker>
      </c:pivotFmt>
      <c:pivotFmt>
        <c:idx val="75"/>
        <c:spPr>
          <a:solidFill>
            <a:schemeClr val="accent1"/>
          </a:solidFill>
          <a:ln>
            <a:noFill/>
          </a:ln>
          <a:effectLst/>
        </c:spPr>
        <c:marker>
          <c:symbol val="none"/>
        </c:marker>
      </c:pivotFmt>
      <c:pivotFmt>
        <c:idx val="76"/>
        <c:spPr>
          <a:solidFill>
            <a:schemeClr val="accent1"/>
          </a:solidFill>
          <a:ln>
            <a:noFill/>
          </a:ln>
          <a:effectLst/>
        </c:spPr>
        <c:marker>
          <c:symbol val="none"/>
        </c:marker>
      </c:pivotFmt>
    </c:pivotFmts>
    <c:plotArea>
      <c:layout>
        <c:manualLayout>
          <c:layoutTarget val="inner"/>
          <c:xMode val="edge"/>
          <c:yMode val="edge"/>
          <c:x val="1.7252232828197309E-2"/>
          <c:y val="3.4858387799564274E-2"/>
          <c:w val="0.86822001078410593"/>
          <c:h val="0.81620437512813304"/>
        </c:manualLayout>
      </c:layout>
      <c:barChart>
        <c:barDir val="bar"/>
        <c:grouping val="clustered"/>
        <c:varyColors val="0"/>
        <c:ser>
          <c:idx val="0"/>
          <c:order val="0"/>
          <c:tx>
            <c:strRef>
              <c:f>Tabelle1!$B$3:$B$4</c:f>
              <c:strCache>
                <c:ptCount val="1"/>
                <c:pt idx="0">
                  <c:v>Construction</c:v>
                </c:pt>
              </c:strCache>
            </c:strRef>
          </c:tx>
          <c:spPr>
            <a:solidFill>
              <a:schemeClr val="accent1"/>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Tabelle1!$B$5:$B$10</c:f>
              <c:numCache>
                <c:formatCode>General</c:formatCode>
                <c:ptCount val="5"/>
                <c:pt idx="1">
                  <c:v>8.0960605241459961E-5</c:v>
                </c:pt>
                <c:pt idx="2">
                  <c:v>8.1033062637515287E-5</c:v>
                </c:pt>
                <c:pt idx="3">
                  <c:v>8.096032463067622E-5</c:v>
                </c:pt>
                <c:pt idx="4">
                  <c:v>6.9993266083844159E-5</c:v>
                </c:pt>
              </c:numCache>
            </c:numRef>
          </c:val>
          <c:extLst>
            <c:ext xmlns:c16="http://schemas.microsoft.com/office/drawing/2014/chart" uri="{C3380CC4-5D6E-409C-BE32-E72D297353CC}">
              <c16:uniqueId val="{00000000-BEE1-4EC9-B6A0-2CB266490A42}"/>
            </c:ext>
          </c:extLst>
        </c:ser>
        <c:ser>
          <c:idx val="1"/>
          <c:order val="1"/>
          <c:tx>
            <c:strRef>
              <c:f>Tabelle1!$C$3:$C$4</c:f>
              <c:strCache>
                <c:ptCount val="1"/>
                <c:pt idx="0">
                  <c:v>Dwelling Services</c:v>
                </c:pt>
              </c:strCache>
            </c:strRef>
          </c:tx>
          <c:spPr>
            <a:solidFill>
              <a:schemeClr val="accent2"/>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Tabelle1!$C$5:$C$10</c:f>
              <c:numCache>
                <c:formatCode>General</c:formatCode>
                <c:ptCount val="5"/>
                <c:pt idx="1">
                  <c:v>2.5031909465124125E-3</c:v>
                </c:pt>
                <c:pt idx="2">
                  <c:v>2.513224013610954E-3</c:v>
                </c:pt>
                <c:pt idx="3">
                  <c:v>2.5032061675432649E-3</c:v>
                </c:pt>
                <c:pt idx="4">
                  <c:v>2.8236770159646152E-3</c:v>
                </c:pt>
              </c:numCache>
            </c:numRef>
          </c:val>
          <c:extLst>
            <c:ext xmlns:c16="http://schemas.microsoft.com/office/drawing/2014/chart" uri="{C3380CC4-5D6E-409C-BE32-E72D297353CC}">
              <c16:uniqueId val="{00000001-BEE1-4EC9-B6A0-2CB266490A42}"/>
            </c:ext>
          </c:extLst>
        </c:ser>
        <c:ser>
          <c:idx val="2"/>
          <c:order val="2"/>
          <c:tx>
            <c:strRef>
              <c:f>Tabelle1!$D$3:$D$4</c:f>
              <c:strCache>
                <c:ptCount val="1"/>
                <c:pt idx="0">
                  <c:v>Electricity</c:v>
                </c:pt>
              </c:strCache>
            </c:strRef>
          </c:tx>
          <c:spPr>
            <a:solidFill>
              <a:schemeClr val="accent3"/>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Tabelle1!$D$5:$D$10</c:f>
              <c:numCache>
                <c:formatCode>General</c:formatCode>
                <c:ptCount val="5"/>
                <c:pt idx="1">
                  <c:v>3.7231762346560705E-3</c:v>
                </c:pt>
                <c:pt idx="2">
                  <c:v>3.7295050683899943E-3</c:v>
                </c:pt>
                <c:pt idx="3">
                  <c:v>3.7231645769462262E-3</c:v>
                </c:pt>
                <c:pt idx="4">
                  <c:v>3.8206465258282321E-3</c:v>
                </c:pt>
              </c:numCache>
            </c:numRef>
          </c:val>
          <c:extLst>
            <c:ext xmlns:c16="http://schemas.microsoft.com/office/drawing/2014/chart" uri="{C3380CC4-5D6E-409C-BE32-E72D297353CC}">
              <c16:uniqueId val="{00000002-BEE1-4EC9-B6A0-2CB266490A42}"/>
            </c:ext>
          </c:extLst>
        </c:ser>
        <c:ser>
          <c:idx val="3"/>
          <c:order val="3"/>
          <c:tx>
            <c:strRef>
              <c:f>Tabelle1!$E$3:$E$4</c:f>
              <c:strCache>
                <c:ptCount val="1"/>
                <c:pt idx="0">
                  <c:v>Coal</c:v>
                </c:pt>
              </c:strCache>
            </c:strRef>
          </c:tx>
          <c:spPr>
            <a:solidFill>
              <a:schemeClr val="accent4"/>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Tabelle1!$E$5:$E$10</c:f>
              <c:numCache>
                <c:formatCode>General</c:formatCode>
                <c:ptCount val="5"/>
                <c:pt idx="1">
                  <c:v>-7.9202795591670443E-5</c:v>
                </c:pt>
                <c:pt idx="2">
                  <c:v>-7.9228486297478029E-5</c:v>
                </c:pt>
                <c:pt idx="3">
                  <c:v>-7.920280848185669E-5</c:v>
                </c:pt>
                <c:pt idx="4">
                  <c:v>-7.9497810724173248E-5</c:v>
                </c:pt>
              </c:numCache>
            </c:numRef>
          </c:val>
          <c:extLst>
            <c:ext xmlns:c16="http://schemas.microsoft.com/office/drawing/2014/chart" uri="{C3380CC4-5D6E-409C-BE32-E72D297353CC}">
              <c16:uniqueId val="{00000003-BEE1-4EC9-B6A0-2CB266490A42}"/>
            </c:ext>
          </c:extLst>
        </c:ser>
        <c:ser>
          <c:idx val="4"/>
          <c:order val="4"/>
          <c:tx>
            <c:strRef>
              <c:f>Tabelle1!$F$3:$F$4</c:f>
              <c:strCache>
                <c:ptCount val="1"/>
                <c:pt idx="0">
                  <c:v>Natural Gas</c:v>
                </c:pt>
              </c:strCache>
            </c:strRef>
          </c:tx>
          <c:spPr>
            <a:solidFill>
              <a:schemeClr val="accent5"/>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Tabelle1!$F$5:$F$10</c:f>
              <c:numCache>
                <c:formatCode>General</c:formatCode>
                <c:ptCount val="5"/>
                <c:pt idx="1">
                  <c:v>-1.8802790424231304E-3</c:v>
                </c:pt>
                <c:pt idx="2">
                  <c:v>-1.8821911649808351E-3</c:v>
                </c:pt>
                <c:pt idx="3">
                  <c:v>-1.8802801048175622E-3</c:v>
                </c:pt>
                <c:pt idx="4">
                  <c:v>-1.8993556629655502E-3</c:v>
                </c:pt>
              </c:numCache>
            </c:numRef>
          </c:val>
          <c:extLst>
            <c:ext xmlns:c16="http://schemas.microsoft.com/office/drawing/2014/chart" uri="{C3380CC4-5D6E-409C-BE32-E72D297353CC}">
              <c16:uniqueId val="{00000004-BEE1-4EC9-B6A0-2CB266490A42}"/>
            </c:ext>
          </c:extLst>
        </c:ser>
        <c:ser>
          <c:idx val="5"/>
          <c:order val="5"/>
          <c:tx>
            <c:strRef>
              <c:f>Tabelle1!$G$3:$G$4</c:f>
              <c:strCache>
                <c:ptCount val="1"/>
                <c:pt idx="0">
                  <c:v>Oil</c:v>
                </c:pt>
              </c:strCache>
            </c:strRef>
          </c:tx>
          <c:spPr>
            <a:solidFill>
              <a:schemeClr val="accent6"/>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Tabelle1!$G$5:$G$10</c:f>
              <c:numCache>
                <c:formatCode>General</c:formatCode>
                <c:ptCount val="5"/>
                <c:pt idx="1">
                  <c:v>-3.4305505253350208E-3</c:v>
                </c:pt>
                <c:pt idx="2">
                  <c:v>-3.4329600140617068E-3</c:v>
                </c:pt>
                <c:pt idx="3">
                  <c:v>-3.4305520319381239E-3</c:v>
                </c:pt>
                <c:pt idx="4">
                  <c:v>-3.4542212062621397E-3</c:v>
                </c:pt>
              </c:numCache>
            </c:numRef>
          </c:val>
          <c:extLst>
            <c:ext xmlns:c16="http://schemas.microsoft.com/office/drawing/2014/chart" uri="{C3380CC4-5D6E-409C-BE32-E72D297353CC}">
              <c16:uniqueId val="{00000005-BEE1-4EC9-B6A0-2CB266490A42}"/>
            </c:ext>
          </c:extLst>
        </c:ser>
        <c:dLbls>
          <c:showLegendKey val="0"/>
          <c:showVal val="0"/>
          <c:showCatName val="0"/>
          <c:showSerName val="0"/>
          <c:showPercent val="0"/>
          <c:showBubbleSize val="0"/>
        </c:dLbls>
        <c:gapWidth val="219"/>
        <c:axId val="130412464"/>
        <c:axId val="130413024"/>
      </c:barChart>
      <c:catAx>
        <c:axId val="130412464"/>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130413024"/>
        <c:crosses val="autoZero"/>
        <c:auto val="1"/>
        <c:lblAlgn val="ctr"/>
        <c:lblOffset val="100"/>
        <c:noMultiLvlLbl val="0"/>
      </c:catAx>
      <c:valAx>
        <c:axId val="1304130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Change in share of total consumption after the carbon tax</a:t>
                </a:r>
              </a:p>
            </c:rich>
          </c:tx>
          <c:layout>
            <c:manualLayout>
              <c:xMode val="edge"/>
              <c:yMode val="edge"/>
              <c:x val="0.27507143193927108"/>
              <c:y val="0.9288455746310400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130412464"/>
        <c:crosses val="autoZero"/>
        <c:crossBetween val="between"/>
      </c:valAx>
      <c:spPr>
        <a:noFill/>
        <a:ln>
          <a:noFill/>
        </a:ln>
        <a:effectLst/>
      </c:spPr>
    </c:plotArea>
    <c:legend>
      <c:legendPos val="r"/>
      <c:layout>
        <c:manualLayout>
          <c:xMode val="edge"/>
          <c:yMode val="edge"/>
          <c:x val="0.15001379332087994"/>
          <c:y val="0.71074335619918338"/>
          <c:w val="0.78054255042444032"/>
          <c:h val="0.11553273099723606"/>
        </c:manualLayout>
      </c:layout>
      <c:overlay val="0"/>
      <c:spPr>
        <a:solidFill>
          <a:sysClr val="window" lastClr="FFFFFF"/>
        </a:solidFill>
        <a:ln>
          <a:solidFill>
            <a:srgbClr val="3E444C"/>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sz="1100"/>
      </a:pPr>
      <a:endParaRPr lang="de-DE"/>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4195" y="263873"/>
            <a:ext cx="5851979" cy="498055"/>
          </a:xfrm>
          <a:prstGeom prst="rect">
            <a:avLst/>
          </a:prstGeom>
        </p:spPr>
        <p:txBody>
          <a:bodyPr vert="horz" lIns="0" tIns="0" rIns="0" bIns="0" rtlCol="0"/>
          <a:lstStyle>
            <a:lvl1pPr algn="l">
              <a:defRPr sz="1200"/>
            </a:lvl1pPr>
          </a:lstStyle>
          <a:p>
            <a:r>
              <a:rPr lang="en-US" b="1" smtClean="0"/>
              <a:t>Titel der Präsentation</a:t>
            </a:r>
            <a:endParaRPr lang="en-US" b="1"/>
          </a:p>
        </p:txBody>
      </p:sp>
      <p:sp>
        <p:nvSpPr>
          <p:cNvPr id="3" name="Datumsplatzhalter 2"/>
          <p:cNvSpPr>
            <a:spLocks noGrp="1"/>
          </p:cNvSpPr>
          <p:nvPr>
            <p:ph type="dt" sz="quarter" idx="1"/>
          </p:nvPr>
        </p:nvSpPr>
        <p:spPr>
          <a:xfrm>
            <a:off x="5435271" y="9529108"/>
            <a:ext cx="642300" cy="156325"/>
          </a:xfrm>
          <a:prstGeom prst="rect">
            <a:avLst/>
          </a:prstGeom>
        </p:spPr>
        <p:txBody>
          <a:bodyPr vert="horz" lIns="0" tIns="0" rIns="0" bIns="0" rtlCol="0" anchor="t"/>
          <a:lstStyle>
            <a:lvl1pPr algn="r">
              <a:defRPr sz="1200"/>
            </a:lvl1pPr>
          </a:lstStyle>
          <a:p>
            <a:pPr algn="l"/>
            <a:fld id="{D23180B0-2F85-4388-B423-ABECE228E4CF}" type="datetime1">
              <a:rPr lang="de-DE" sz="800" smtClean="0"/>
              <a:t>13.01.2021</a:t>
            </a:fld>
            <a:endParaRPr lang="en-US" sz="800"/>
          </a:p>
        </p:txBody>
      </p:sp>
      <p:sp>
        <p:nvSpPr>
          <p:cNvPr id="4" name="Fußzeilenplatzhalter 3"/>
          <p:cNvSpPr>
            <a:spLocks noGrp="1"/>
          </p:cNvSpPr>
          <p:nvPr>
            <p:ph type="ftr" sz="quarter" idx="2"/>
          </p:nvPr>
        </p:nvSpPr>
        <p:spPr>
          <a:xfrm>
            <a:off x="464194" y="9529110"/>
            <a:ext cx="4460417" cy="156325"/>
          </a:xfrm>
          <a:prstGeom prst="rect">
            <a:avLst/>
          </a:prstGeom>
        </p:spPr>
        <p:txBody>
          <a:bodyPr vert="horz" lIns="0" tIns="0" rIns="0" bIns="0" rtlCol="0" anchor="t"/>
          <a:lstStyle>
            <a:lvl1pPr algn="l">
              <a:defRPr sz="1200"/>
            </a:lvl1pPr>
          </a:lstStyle>
          <a:p>
            <a:r>
              <a:rPr lang="en-US" sz="800" smtClean="0"/>
              <a:t>Universität Stuttgart</a:t>
            </a:r>
            <a:endParaRPr lang="en-US" sz="800"/>
          </a:p>
        </p:txBody>
      </p:sp>
      <p:sp>
        <p:nvSpPr>
          <p:cNvPr id="5" name="Foliennummernplatzhalter 4"/>
          <p:cNvSpPr>
            <a:spLocks noGrp="1"/>
          </p:cNvSpPr>
          <p:nvPr>
            <p:ph type="sldNum" sz="quarter" idx="3"/>
          </p:nvPr>
        </p:nvSpPr>
        <p:spPr>
          <a:xfrm>
            <a:off x="6215042" y="9529110"/>
            <a:ext cx="356833" cy="156325"/>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‹Nr.›</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mod="1">
    <p:ext uri="{56416CCD-93CA-4268-BC5B-53C4BB910035}">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3883" y="265753"/>
            <a:ext cx="5852067" cy="498055"/>
          </a:xfrm>
          <a:prstGeom prst="rect">
            <a:avLst/>
          </a:prstGeom>
        </p:spPr>
        <p:txBody>
          <a:bodyPr vert="horz" lIns="0" tIns="0" rIns="0" bIns="0" rtlCol="0"/>
          <a:lstStyle>
            <a:lvl1pPr algn="l">
              <a:defRPr sz="1200" b="1"/>
            </a:lvl1pPr>
          </a:lstStyle>
          <a:p>
            <a:r>
              <a:rPr lang="en-US" smtClean="0"/>
              <a:t>Titel der Präsentation</a:t>
            </a:r>
            <a:endParaRPr lang="en-US"/>
          </a:p>
        </p:txBody>
      </p:sp>
      <p:sp>
        <p:nvSpPr>
          <p:cNvPr id="3" name="Datumsplatzhalter 2"/>
          <p:cNvSpPr>
            <a:spLocks noGrp="1"/>
          </p:cNvSpPr>
          <p:nvPr>
            <p:ph type="dt" idx="1"/>
          </p:nvPr>
        </p:nvSpPr>
        <p:spPr>
          <a:xfrm>
            <a:off x="5434572" y="9528010"/>
            <a:ext cx="642300" cy="156325"/>
          </a:xfrm>
          <a:prstGeom prst="rect">
            <a:avLst/>
          </a:prstGeom>
        </p:spPr>
        <p:txBody>
          <a:bodyPr vert="horz" lIns="0" tIns="0" rIns="0" bIns="0" rtlCol="0" anchor="t"/>
          <a:lstStyle>
            <a:lvl1pPr algn="l">
              <a:defRPr sz="800"/>
            </a:lvl1pPr>
          </a:lstStyle>
          <a:p>
            <a:fld id="{9A368185-4512-47D4-A02C-CF8428C1DFF4}" type="datetime1">
              <a:rPr lang="de-DE" smtClean="0"/>
              <a:t>13.01.2021</a:t>
            </a:fld>
            <a:endParaRPr lang="en-US"/>
          </a:p>
        </p:txBody>
      </p:sp>
      <p:sp>
        <p:nvSpPr>
          <p:cNvPr id="4" name="Folienbildplatzhalter 3"/>
          <p:cNvSpPr>
            <a:spLocks noGrp="1" noRot="1" noChangeAspect="1"/>
          </p:cNvSpPr>
          <p:nvPr>
            <p:ph type="sldImg" idx="2"/>
          </p:nvPr>
        </p:nvSpPr>
        <p:spPr>
          <a:xfrm>
            <a:off x="234950" y="1096963"/>
            <a:ext cx="5351463" cy="334645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4195" y="4777195"/>
            <a:ext cx="5851979" cy="3908614"/>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6" name="Fußzeilenplatzhalter 5"/>
          <p:cNvSpPr>
            <a:spLocks noGrp="1"/>
          </p:cNvSpPr>
          <p:nvPr>
            <p:ph type="ftr" sz="quarter" idx="4"/>
          </p:nvPr>
        </p:nvSpPr>
        <p:spPr>
          <a:xfrm>
            <a:off x="463884" y="9528010"/>
            <a:ext cx="4460417" cy="156325"/>
          </a:xfrm>
          <a:prstGeom prst="rect">
            <a:avLst/>
          </a:prstGeom>
        </p:spPr>
        <p:txBody>
          <a:bodyPr vert="horz" lIns="0" tIns="0" rIns="0" bIns="0" rtlCol="0" anchor="t"/>
          <a:lstStyle>
            <a:lvl1pPr algn="l">
              <a:defRPr sz="800"/>
            </a:lvl1pPr>
          </a:lstStyle>
          <a:p>
            <a:r>
              <a:rPr lang="en-US" smtClean="0"/>
              <a:t>Universität Stuttgart</a:t>
            </a:r>
            <a:endParaRPr lang="en-US" dirty="0"/>
          </a:p>
        </p:txBody>
      </p:sp>
      <p:sp>
        <p:nvSpPr>
          <p:cNvPr id="7" name="Foliennummernplatzhalter 6"/>
          <p:cNvSpPr>
            <a:spLocks noGrp="1"/>
          </p:cNvSpPr>
          <p:nvPr>
            <p:ph type="sldNum" sz="quarter" idx="5"/>
          </p:nvPr>
        </p:nvSpPr>
        <p:spPr>
          <a:xfrm>
            <a:off x="6216038" y="9528010"/>
            <a:ext cx="356833" cy="156325"/>
          </a:xfrm>
          <a:prstGeom prst="rect">
            <a:avLst/>
          </a:prstGeom>
        </p:spPr>
        <p:txBody>
          <a:bodyPr vert="horz" lIns="0" tIns="0" rIns="0" bIns="0" rtlCol="0" anchor="t"/>
          <a:lstStyle>
            <a:lvl1pPr algn="l">
              <a:defRPr sz="800"/>
            </a:lvl1pPr>
          </a:lstStyle>
          <a:p>
            <a:fld id="{05DD1DF0-DD4E-4B0C-B0FD-D16D9D2A9750}" type="slidenum">
              <a:rPr lang="en-US" smtClean="0"/>
              <a:pPr/>
              <a:t>‹Nr.›</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9F4EF0E5-23BF-433B-9538-4FA99374165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a:t>
            </a:fld>
            <a:endParaRPr lang="en-US"/>
          </a:p>
        </p:txBody>
      </p:sp>
    </p:spTree>
    <p:extLst>
      <p:ext uri="{BB962C8B-B14F-4D97-AF65-F5344CB8AC3E}">
        <p14:creationId xmlns:p14="http://schemas.microsoft.com/office/powerpoint/2010/main" val="92564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366362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1571847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4047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152360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1001995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r>
              <a:rPr lang="de-DE" dirty="0" smtClean="0"/>
              <a:t>Leontief:</a:t>
            </a:r>
            <a:r>
              <a:rPr lang="de-DE" baseline="0" dirty="0" smtClean="0"/>
              <a:t> fixed proportions (knife which has a metal blade and a wooden handle)</a:t>
            </a:r>
          </a:p>
          <a:p>
            <a:r>
              <a:rPr lang="de-DE" baseline="0" dirty="0" smtClean="0"/>
              <a:t>Cobb-douglas: labor-capital</a:t>
            </a:r>
          </a:p>
          <a:p>
            <a:r>
              <a:rPr lang="de-DE" baseline="0" dirty="0" smtClean="0"/>
              <a:t>Perfect substitution: </a:t>
            </a:r>
            <a:endParaRPr lang="de-DE" dirty="0"/>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15</a:t>
            </a:fld>
            <a:endParaRPr lang="en-US"/>
          </a:p>
        </p:txBody>
      </p:sp>
    </p:spTree>
    <p:extLst>
      <p:ext uri="{BB962C8B-B14F-4D97-AF65-F5344CB8AC3E}">
        <p14:creationId xmlns:p14="http://schemas.microsoft.com/office/powerpoint/2010/main" val="2776935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3371689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17</a:t>
            </a:fld>
            <a:endParaRPr lang="en-US"/>
          </a:p>
        </p:txBody>
      </p:sp>
    </p:spTree>
    <p:extLst>
      <p:ext uri="{BB962C8B-B14F-4D97-AF65-F5344CB8AC3E}">
        <p14:creationId xmlns:p14="http://schemas.microsoft.com/office/powerpoint/2010/main" val="3744136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3907221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234173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741738DA-AC42-430A-AC45-D7747A9F3EC4}"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3690646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20</a:t>
            </a:fld>
            <a:endParaRPr lang="en-US"/>
          </a:p>
        </p:txBody>
      </p:sp>
    </p:spTree>
    <p:extLst>
      <p:ext uri="{BB962C8B-B14F-4D97-AF65-F5344CB8AC3E}">
        <p14:creationId xmlns:p14="http://schemas.microsoft.com/office/powerpoint/2010/main" val="4269735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21</a:t>
            </a:fld>
            <a:endParaRPr lang="en-US"/>
          </a:p>
        </p:txBody>
      </p:sp>
    </p:spTree>
    <p:extLst>
      <p:ext uri="{BB962C8B-B14F-4D97-AF65-F5344CB8AC3E}">
        <p14:creationId xmlns:p14="http://schemas.microsoft.com/office/powerpoint/2010/main" val="2755366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22</a:t>
            </a:fld>
            <a:endParaRPr lang="en-US"/>
          </a:p>
        </p:txBody>
      </p:sp>
    </p:spTree>
    <p:extLst>
      <p:ext uri="{BB962C8B-B14F-4D97-AF65-F5344CB8AC3E}">
        <p14:creationId xmlns:p14="http://schemas.microsoft.com/office/powerpoint/2010/main" val="4283517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23</a:t>
            </a:fld>
            <a:endParaRPr lang="en-US"/>
          </a:p>
        </p:txBody>
      </p:sp>
    </p:spTree>
    <p:extLst>
      <p:ext uri="{BB962C8B-B14F-4D97-AF65-F5344CB8AC3E}">
        <p14:creationId xmlns:p14="http://schemas.microsoft.com/office/powerpoint/2010/main" val="1675431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24</a:t>
            </a:fld>
            <a:endParaRPr lang="en-US"/>
          </a:p>
        </p:txBody>
      </p:sp>
    </p:spTree>
    <p:extLst>
      <p:ext uri="{BB962C8B-B14F-4D97-AF65-F5344CB8AC3E}">
        <p14:creationId xmlns:p14="http://schemas.microsoft.com/office/powerpoint/2010/main" val="387320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25</a:t>
            </a:fld>
            <a:endParaRPr lang="en-US"/>
          </a:p>
        </p:txBody>
      </p:sp>
    </p:spTree>
    <p:extLst>
      <p:ext uri="{BB962C8B-B14F-4D97-AF65-F5344CB8AC3E}">
        <p14:creationId xmlns:p14="http://schemas.microsoft.com/office/powerpoint/2010/main" val="1115679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26</a:t>
            </a:fld>
            <a:endParaRPr lang="en-US"/>
          </a:p>
        </p:txBody>
      </p:sp>
    </p:spTree>
    <p:extLst>
      <p:ext uri="{BB962C8B-B14F-4D97-AF65-F5344CB8AC3E}">
        <p14:creationId xmlns:p14="http://schemas.microsoft.com/office/powerpoint/2010/main" val="923908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27</a:t>
            </a:fld>
            <a:endParaRPr lang="en-US"/>
          </a:p>
        </p:txBody>
      </p:sp>
    </p:spTree>
    <p:extLst>
      <p:ext uri="{BB962C8B-B14F-4D97-AF65-F5344CB8AC3E}">
        <p14:creationId xmlns:p14="http://schemas.microsoft.com/office/powerpoint/2010/main" val="3855697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28</a:t>
            </a:fld>
            <a:endParaRPr lang="en-US"/>
          </a:p>
        </p:txBody>
      </p:sp>
    </p:spTree>
    <p:extLst>
      <p:ext uri="{BB962C8B-B14F-4D97-AF65-F5344CB8AC3E}">
        <p14:creationId xmlns:p14="http://schemas.microsoft.com/office/powerpoint/2010/main" val="3581032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29</a:t>
            </a:fld>
            <a:endParaRPr lang="en-US"/>
          </a:p>
        </p:txBody>
      </p:sp>
    </p:spTree>
    <p:extLst>
      <p:ext uri="{BB962C8B-B14F-4D97-AF65-F5344CB8AC3E}">
        <p14:creationId xmlns:p14="http://schemas.microsoft.com/office/powerpoint/2010/main" val="215993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2178337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30</a:t>
            </a:fld>
            <a:endParaRPr lang="en-US"/>
          </a:p>
        </p:txBody>
      </p:sp>
    </p:spTree>
    <p:extLst>
      <p:ext uri="{BB962C8B-B14F-4D97-AF65-F5344CB8AC3E}">
        <p14:creationId xmlns:p14="http://schemas.microsoft.com/office/powerpoint/2010/main" val="4051962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33</a:t>
            </a:fld>
            <a:endParaRPr lang="en-US"/>
          </a:p>
        </p:txBody>
      </p:sp>
    </p:spTree>
    <p:extLst>
      <p:ext uri="{BB962C8B-B14F-4D97-AF65-F5344CB8AC3E}">
        <p14:creationId xmlns:p14="http://schemas.microsoft.com/office/powerpoint/2010/main" val="3996169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34</a:t>
            </a:fld>
            <a:endParaRPr lang="en-US"/>
          </a:p>
        </p:txBody>
      </p:sp>
    </p:spTree>
    <p:extLst>
      <p:ext uri="{BB962C8B-B14F-4D97-AF65-F5344CB8AC3E}">
        <p14:creationId xmlns:p14="http://schemas.microsoft.com/office/powerpoint/2010/main" val="1945628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35</a:t>
            </a:fld>
            <a:endParaRPr lang="en-US"/>
          </a:p>
        </p:txBody>
      </p:sp>
    </p:spTree>
    <p:extLst>
      <p:ext uri="{BB962C8B-B14F-4D97-AF65-F5344CB8AC3E}">
        <p14:creationId xmlns:p14="http://schemas.microsoft.com/office/powerpoint/2010/main" val="871909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36</a:t>
            </a:fld>
            <a:endParaRPr lang="en-US"/>
          </a:p>
        </p:txBody>
      </p:sp>
    </p:spTree>
    <p:extLst>
      <p:ext uri="{BB962C8B-B14F-4D97-AF65-F5344CB8AC3E}">
        <p14:creationId xmlns:p14="http://schemas.microsoft.com/office/powerpoint/2010/main" val="3691684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37</a:t>
            </a:fld>
            <a:endParaRPr lang="en-US"/>
          </a:p>
        </p:txBody>
      </p:sp>
    </p:spTree>
    <p:extLst>
      <p:ext uri="{BB962C8B-B14F-4D97-AF65-F5344CB8AC3E}">
        <p14:creationId xmlns:p14="http://schemas.microsoft.com/office/powerpoint/2010/main" val="1338821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241725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68936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379912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2792212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413680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13.01.2021</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9</a:t>
            </a:fld>
            <a:endParaRPr lang="en-US"/>
          </a:p>
        </p:txBody>
      </p:sp>
    </p:spTree>
    <p:extLst>
      <p:ext uri="{BB962C8B-B14F-4D97-AF65-F5344CB8AC3E}">
        <p14:creationId xmlns:p14="http://schemas.microsoft.com/office/powerpoint/2010/main" val="2902907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nSpc>
                <a:spcPts val="1500"/>
              </a:lnSpc>
              <a:spcBef>
                <a:spcPts val="0"/>
              </a:spcBef>
              <a:buNone/>
              <a:defRPr sz="1200" b="1">
                <a:solidFill>
                  <a:schemeClr val="tx1"/>
                </a:solidFill>
              </a:defRPr>
            </a:lvl1pPr>
          </a:lstStyle>
          <a:p>
            <a:pPr lvl="0"/>
            <a:r>
              <a:rPr lang="de-DE" dirty="0" smtClean="0"/>
              <a:t>Vorname </a:t>
            </a:r>
            <a:br>
              <a:rPr lang="de-DE" dirty="0" smtClean="0"/>
            </a:br>
            <a:r>
              <a:rPr lang="de-DE" dirty="0" smtClean="0"/>
              <a:t>Name</a:t>
            </a:r>
            <a:endParaRPr lang="de-DE" dirty="0"/>
          </a:p>
        </p:txBody>
      </p:sp>
      <p:pic>
        <p:nvPicPr>
          <p:cNvPr id="5" name="Grafik 4"/>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37462322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00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Bildplatzhalter 9"/>
          <p:cNvSpPr>
            <a:spLocks noGrp="1"/>
          </p:cNvSpPr>
          <p:nvPr>
            <p:ph type="pic" sz="quarter" idx="14"/>
          </p:nvPr>
        </p:nvSpPr>
        <p:spPr>
          <a:xfrm>
            <a:off x="4895688" y="1597024"/>
            <a:ext cx="3780000" cy="1710000"/>
          </a:xfrm>
          <a:solidFill>
            <a:schemeClr val="bg1">
              <a:lumMod val="95000"/>
            </a:schemeClr>
          </a:solidFill>
        </p:spPr>
        <p:txBody>
          <a:bodyPr/>
          <a:lstStyle/>
          <a:p>
            <a:r>
              <a:rPr lang="de-DE" smtClean="0"/>
              <a:t>Bild durch Klicken auf Symbol hinzufügen</a:t>
            </a:r>
            <a:endParaRPr lang="en-US"/>
          </a:p>
        </p:txBody>
      </p:sp>
      <p:sp>
        <p:nvSpPr>
          <p:cNvPr id="11" name="Bildplatzhalter 9"/>
          <p:cNvSpPr>
            <a:spLocks noGrp="1"/>
          </p:cNvSpPr>
          <p:nvPr>
            <p:ph type="pic" sz="quarter" idx="15"/>
          </p:nvPr>
        </p:nvSpPr>
        <p:spPr>
          <a:xfrm>
            <a:off x="4895688" y="3379525"/>
            <a:ext cx="3780000" cy="1710000"/>
          </a:xfrm>
          <a:solidFill>
            <a:schemeClr val="bg1">
              <a:lumMod val="95000"/>
            </a:schemeClr>
          </a:solidFill>
        </p:spPr>
        <p:txBody>
          <a:bodyPr/>
          <a:lstStyle/>
          <a:p>
            <a:r>
              <a:rPr lang="de-DE" smtClean="0"/>
              <a:t>Bild durch Klicken auf Symbol hinzufügen</a:t>
            </a:r>
            <a:endParaRPr lang="en-US"/>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0284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86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Bildplatzhalter 9"/>
          <p:cNvSpPr>
            <a:spLocks noGrp="1"/>
          </p:cNvSpPr>
          <p:nvPr>
            <p:ph type="pic" sz="quarter" idx="14"/>
          </p:nvPr>
        </p:nvSpPr>
        <p:spPr>
          <a:xfrm>
            <a:off x="4895688" y="1597025"/>
            <a:ext cx="3780000" cy="3492500"/>
          </a:xfrm>
          <a:solidFill>
            <a:schemeClr val="bg1">
              <a:lumMod val="95000"/>
            </a:schemeClr>
          </a:solidFill>
        </p:spPr>
        <p:txBody>
          <a:bodyPr/>
          <a:lstStyle/>
          <a:p>
            <a:r>
              <a:rPr lang="de-DE" smtClean="0"/>
              <a:t>Bild durch Klicken auf Symbol hinzufügen</a:t>
            </a:r>
            <a:endParaRPr lang="en-US"/>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733934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de-DE" smtClean="0"/>
              <a:t>Bild durch Klicken auf Symbol hinzufügen</a:t>
            </a:r>
            <a:endParaRPr lang="en-US"/>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de-DE" smtClean="0"/>
              <a:t>Bild durch Klicken auf Symbol hinzufügen</a:t>
            </a:r>
            <a:endParaRPr lang="en-US"/>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de-DE" smtClean="0"/>
              <a:t>Bild durch Klicken auf Symbol hinzufügen</a:t>
            </a:r>
            <a:endParaRPr lang="en-US"/>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de-DE" smtClean="0"/>
              <a:t>Bild durch Klicken auf Symbol hinzufügen</a:t>
            </a:r>
            <a:endParaRPr lang="en-US"/>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de-DE" smtClean="0"/>
              <a:t>Bild durch Klicken auf Symbol hinzufügen</a:t>
            </a:r>
            <a:endParaRPr lang="en-US"/>
          </a:p>
        </p:txBody>
      </p:sp>
    </p:spTree>
    <p:extLst>
      <p:ext uri="{BB962C8B-B14F-4D97-AF65-F5344CB8AC3E}">
        <p14:creationId xmlns:p14="http://schemas.microsoft.com/office/powerpoint/2010/main" val="105232369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482226" y="1115373"/>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2" name="Textplatzhalter 10"/>
          <p:cNvSpPr>
            <a:spLocks noGrp="1"/>
          </p:cNvSpPr>
          <p:nvPr>
            <p:ph type="body" sz="quarter" idx="16"/>
          </p:nvPr>
        </p:nvSpPr>
        <p:spPr>
          <a:xfrm>
            <a:off x="1818000" y="1245972"/>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21" name="Bildplatzhalter 7"/>
          <p:cNvSpPr>
            <a:spLocks noGrp="1" noChangeAspect="1"/>
          </p:cNvSpPr>
          <p:nvPr>
            <p:ph type="pic" sz="quarter" idx="17"/>
          </p:nvPr>
        </p:nvSpPr>
        <p:spPr>
          <a:xfrm>
            <a:off x="482226" y="2573224"/>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2" name="Textplatzhalter 10"/>
          <p:cNvSpPr>
            <a:spLocks noGrp="1"/>
          </p:cNvSpPr>
          <p:nvPr>
            <p:ph type="body" sz="quarter" idx="18"/>
          </p:nvPr>
        </p:nvSpPr>
        <p:spPr>
          <a:xfrm>
            <a:off x="1818000" y="2703823"/>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4" name="Textplatzhalter 10"/>
          <p:cNvSpPr>
            <a:spLocks noGrp="1"/>
          </p:cNvSpPr>
          <p:nvPr>
            <p:ph type="body" sz="quarter" idx="20"/>
          </p:nvPr>
        </p:nvSpPr>
        <p:spPr>
          <a:xfrm>
            <a:off x="1818000" y="4126599"/>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6" name="Titel 5"/>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900442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115373"/>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3" name="Bildplatzhalter 7"/>
          <p:cNvSpPr>
            <a:spLocks noGrp="1"/>
          </p:cNvSpPr>
          <p:nvPr>
            <p:ph type="pic" sz="quarter" idx="21"/>
          </p:nvPr>
        </p:nvSpPr>
        <p:spPr>
          <a:xfrm>
            <a:off x="476250" y="2576311"/>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5" name="Bildplatzhalter 7"/>
          <p:cNvSpPr>
            <a:spLocks noGrp="1"/>
          </p:cNvSpPr>
          <p:nvPr>
            <p:ph type="pic" sz="quarter" idx="23"/>
          </p:nvPr>
        </p:nvSpPr>
        <p:spPr>
          <a:xfrm>
            <a:off x="476250" y="4007159"/>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12" name="Textplatzhalter 10"/>
          <p:cNvSpPr>
            <a:spLocks noGrp="1"/>
          </p:cNvSpPr>
          <p:nvPr>
            <p:ph type="body" sz="quarter" idx="16"/>
          </p:nvPr>
        </p:nvSpPr>
        <p:spPr>
          <a:xfrm>
            <a:off x="2144110" y="1245972"/>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14" name="Textplatzhalter 10"/>
          <p:cNvSpPr>
            <a:spLocks noGrp="1"/>
          </p:cNvSpPr>
          <p:nvPr>
            <p:ph type="body" sz="quarter" idx="22"/>
          </p:nvPr>
        </p:nvSpPr>
        <p:spPr>
          <a:xfrm>
            <a:off x="2144110" y="2706910"/>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16" name="Textplatzhalter 10"/>
          <p:cNvSpPr>
            <a:spLocks noGrp="1"/>
          </p:cNvSpPr>
          <p:nvPr>
            <p:ph type="body" sz="quarter" idx="24"/>
          </p:nvPr>
        </p:nvSpPr>
        <p:spPr>
          <a:xfrm>
            <a:off x="2144110" y="4137758"/>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6" name="Titel 5"/>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62195534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9" name="Rechteck 8"/>
          <p:cNvSpPr/>
          <p:nvPr userDrawn="1"/>
        </p:nvSpPr>
        <p:spPr>
          <a:xfrm>
            <a:off x="468370"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1169244"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1" name="Rechteck 20"/>
          <p:cNvSpPr/>
          <p:nvPr userDrawn="1"/>
        </p:nvSpPr>
        <p:spPr>
          <a:xfrm>
            <a:off x="3896476"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4583495"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3" name="Textplatzhalter 10"/>
          <p:cNvSpPr>
            <a:spLocks noGrp="1"/>
          </p:cNvSpPr>
          <p:nvPr>
            <p:ph type="body" sz="quarter" idx="18" hasCustomPrompt="1"/>
          </p:nvPr>
        </p:nvSpPr>
        <p:spPr>
          <a:xfrm>
            <a:off x="4134251"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4" name="Textplatzhalter 10"/>
          <p:cNvSpPr>
            <a:spLocks noGrp="1"/>
          </p:cNvSpPr>
          <p:nvPr>
            <p:ph type="body" sz="quarter" idx="19" hasCustomPrompt="1"/>
          </p:nvPr>
        </p:nvSpPr>
        <p:spPr>
          <a:xfrm>
            <a:off x="4134251"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3836258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9" name="Rechteck 8"/>
          <p:cNvSpPr/>
          <p:nvPr userDrawn="1"/>
        </p:nvSpPr>
        <p:spPr>
          <a:xfrm>
            <a:off x="468371"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1022226"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13" name="Rechteck 12"/>
          <p:cNvSpPr/>
          <p:nvPr userDrawn="1"/>
        </p:nvSpPr>
        <p:spPr>
          <a:xfrm>
            <a:off x="3318957"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8957"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5" name="Textplatzhalter 10"/>
          <p:cNvSpPr>
            <a:spLocks noGrp="1"/>
          </p:cNvSpPr>
          <p:nvPr>
            <p:ph type="body" sz="quarter" idx="18" hasCustomPrompt="1"/>
          </p:nvPr>
        </p:nvSpPr>
        <p:spPr>
          <a:xfrm>
            <a:off x="3556731"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6" name="Textplatzhalter 10"/>
          <p:cNvSpPr>
            <a:spLocks noGrp="1"/>
          </p:cNvSpPr>
          <p:nvPr>
            <p:ph type="body" sz="quarter" idx="19" hasCustomPrompt="1"/>
          </p:nvPr>
        </p:nvSpPr>
        <p:spPr>
          <a:xfrm>
            <a:off x="3556731"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17" name="Rechteck 16"/>
          <p:cNvSpPr/>
          <p:nvPr userDrawn="1"/>
        </p:nvSpPr>
        <p:spPr>
          <a:xfrm>
            <a:off x="6155688"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95688"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9" name="Textplatzhalter 10"/>
          <p:cNvSpPr>
            <a:spLocks noGrp="1"/>
          </p:cNvSpPr>
          <p:nvPr>
            <p:ph type="body" sz="quarter" idx="21" hasCustomPrompt="1"/>
          </p:nvPr>
        </p:nvSpPr>
        <p:spPr>
          <a:xfrm>
            <a:off x="6393462"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0" name="Textplatzhalter 10"/>
          <p:cNvSpPr>
            <a:spLocks noGrp="1"/>
          </p:cNvSpPr>
          <p:nvPr>
            <p:ph type="body" sz="quarter" idx="22" hasCustomPrompt="1"/>
          </p:nvPr>
        </p:nvSpPr>
        <p:spPr>
          <a:xfrm>
            <a:off x="6393462"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9780977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9" name="Rechteck 8"/>
          <p:cNvSpPr/>
          <p:nvPr userDrawn="1"/>
        </p:nvSpPr>
        <p:spPr>
          <a:xfrm>
            <a:off x="468313" y="2315783"/>
            <a:ext cx="202991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840865"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6" name="Textplatzhalter 10"/>
          <p:cNvSpPr>
            <a:spLocks noGrp="1"/>
          </p:cNvSpPr>
          <p:nvPr>
            <p:ph type="body" sz="quarter" idx="18" hasCustomPrompt="1"/>
          </p:nvPr>
        </p:nvSpPr>
        <p:spPr>
          <a:xfrm>
            <a:off x="2779437"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7" name="Textplatzhalter 10"/>
          <p:cNvSpPr>
            <a:spLocks noGrp="1"/>
          </p:cNvSpPr>
          <p:nvPr>
            <p:ph type="body" sz="quarter" idx="19" hasCustomPrompt="1"/>
          </p:nvPr>
        </p:nvSpPr>
        <p:spPr>
          <a:xfrm>
            <a:off x="2779437"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1"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0" name="Textplatzhalter 10"/>
          <p:cNvSpPr>
            <a:spLocks noGrp="1"/>
          </p:cNvSpPr>
          <p:nvPr>
            <p:ph type="body" sz="quarter" idx="21" hasCustomPrompt="1"/>
          </p:nvPr>
        </p:nvSpPr>
        <p:spPr>
          <a:xfrm>
            <a:off x="484456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31" name="Textplatzhalter 10"/>
          <p:cNvSpPr>
            <a:spLocks noGrp="1"/>
          </p:cNvSpPr>
          <p:nvPr>
            <p:ph type="body" sz="quarter" idx="22" hasCustomPrompt="1"/>
          </p:nvPr>
        </p:nvSpPr>
        <p:spPr>
          <a:xfrm>
            <a:off x="484456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4" name="Textplatzhalter 10"/>
          <p:cNvSpPr>
            <a:spLocks noGrp="1"/>
          </p:cNvSpPr>
          <p:nvPr>
            <p:ph type="body" sz="quarter" idx="24" hasCustomPrompt="1"/>
          </p:nvPr>
        </p:nvSpPr>
        <p:spPr>
          <a:xfrm>
            <a:off x="6909683"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35" name="Textplatzhalter 10"/>
          <p:cNvSpPr>
            <a:spLocks noGrp="1"/>
          </p:cNvSpPr>
          <p:nvPr>
            <p:ph type="body" sz="quarter" idx="25" hasCustomPrompt="1"/>
          </p:nvPr>
        </p:nvSpPr>
        <p:spPr>
          <a:xfrm>
            <a:off x="6909683"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40849720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1/20/2016</a:t>
            </a:r>
            <a:endParaRPr lang="de-DE" dirty="0"/>
          </a:p>
        </p:txBody>
      </p:sp>
      <p:sp>
        <p:nvSpPr>
          <p:cNvPr id="4" name="Footer Placeholder 3"/>
          <p:cNvSpPr>
            <a:spLocks noGrp="1"/>
          </p:cNvSpPr>
          <p:nvPr>
            <p:ph type="ftr" sz="quarter" idx="11"/>
          </p:nvPr>
        </p:nvSpPr>
        <p:spPr/>
        <p:txBody>
          <a:bodyPr/>
          <a:lstStyle/>
          <a:p>
            <a:r>
              <a:rPr lang="de-DE" smtClean="0"/>
              <a:t>University of Stuttgart</a:t>
            </a:r>
            <a:endParaRPr lang="de-DE" dirty="0"/>
          </a:p>
        </p:txBody>
      </p:sp>
      <p:sp>
        <p:nvSpPr>
          <p:cNvPr id="5" name="Slide Number Placeholder 4"/>
          <p:cNvSpPr>
            <a:spLocks noGrp="1"/>
          </p:cNvSpPr>
          <p:nvPr>
            <p:ph type="sldNum" sz="quarter" idx="12"/>
          </p:nvPr>
        </p:nvSpPr>
        <p:spPr/>
        <p:txBody>
          <a:bodyPr/>
          <a:lstStyle/>
          <a:p>
            <a:fld id="{9E82CC3C-1DC0-4FDA-9590-6CC506AB67F8}" type="slidenum">
              <a:rPr lang="de-DE" smtClean="0"/>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6965125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1/20/2016</a:t>
            </a:r>
            <a:endParaRPr lang="de-DE" dirty="0"/>
          </a:p>
        </p:txBody>
      </p:sp>
      <p:sp>
        <p:nvSpPr>
          <p:cNvPr id="3" name="Footer Placeholder 2"/>
          <p:cNvSpPr>
            <a:spLocks noGrp="1"/>
          </p:cNvSpPr>
          <p:nvPr>
            <p:ph type="ftr" sz="quarter" idx="11"/>
          </p:nvPr>
        </p:nvSpPr>
        <p:spPr/>
        <p:txBody>
          <a:bodyPr/>
          <a:lstStyle/>
          <a:p>
            <a:r>
              <a:rPr lang="de-DE" smtClean="0"/>
              <a:t>University of Stuttgart</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‹Nr.›</a:t>
            </a:fld>
            <a:endParaRPr lang="de-DE" dirty="0"/>
          </a:p>
        </p:txBody>
      </p:sp>
    </p:spTree>
    <p:extLst>
      <p:ext uri="{BB962C8B-B14F-4D97-AF65-F5344CB8AC3E}">
        <p14:creationId xmlns:p14="http://schemas.microsoft.com/office/powerpoint/2010/main" val="11302492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Institute">
    <p:spTree>
      <p:nvGrpSpPr>
        <p:cNvPr id="1" name=""/>
        <p:cNvGrpSpPr/>
        <p:nvPr/>
      </p:nvGrpSpPr>
      <p:grpSpPr>
        <a:xfrm>
          <a:off x="0" y="0"/>
          <a:ext cx="0" cy="0"/>
          <a:chOff x="0" y="0"/>
          <a:chExt cx="0" cy="0"/>
        </a:xfrm>
      </p:grpSpPr>
      <p:sp>
        <p:nvSpPr>
          <p:cNvPr id="11"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12" name="Title 1"/>
          <p:cNvSpPr>
            <a:spLocks noGrp="1" noChangeAspect="1"/>
          </p:cNvSpPr>
          <p:nvPr>
            <p:ph type="ctrTitle" hasCustomPrompt="1"/>
          </p:nvPr>
        </p:nvSpPr>
        <p:spPr>
          <a:xfrm>
            <a:off x="4578969" y="1004400"/>
            <a:ext cx="4320000" cy="4320000"/>
          </a:xfrm>
          <a:prstGeom prst="ellipse">
            <a:avLst/>
          </a:prstGeom>
          <a:solidFill>
            <a:schemeClr val="accent1"/>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5" name="Bildplatzhalter 4"/>
          <p:cNvSpPr>
            <a:spLocks noGrp="1" noChangeAspect="1"/>
          </p:cNvSpPr>
          <p:nvPr>
            <p:ph type="pic" sz="quarter" idx="14" hasCustomPrompt="1"/>
          </p:nvPr>
        </p:nvSpPr>
        <p:spPr>
          <a:xfrm>
            <a:off x="7396488" y="4075200"/>
            <a:ext cx="1274400" cy="1274400"/>
          </a:xfrm>
          <a:prstGeom prst="ellipse">
            <a:avLst/>
          </a:prstGeom>
          <a:solidFill>
            <a:schemeClr val="bg1"/>
          </a:solidFill>
        </p:spPr>
        <p:txBody>
          <a:bodyPr/>
          <a:lstStyle>
            <a:lvl1pPr marL="0" indent="0">
              <a:buFontTx/>
              <a:buNone/>
              <a:defRPr sz="900"/>
            </a:lvl1pPr>
          </a:lstStyle>
          <a:p>
            <a:r>
              <a:rPr lang="de-DE" dirty="0" err="1" smtClean="0"/>
              <a:t>Sublogo</a:t>
            </a:r>
            <a:r>
              <a:rPr lang="de-DE" dirty="0" smtClean="0"/>
              <a:t> einfügen</a:t>
            </a:r>
            <a:endParaRPr lang="de-DE" dirty="0"/>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
        <p:nvSpPr>
          <p:cNvPr id="1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7584253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e-mail</a:t>
            </a:r>
            <a:r>
              <a:rPr lang="de-DE" dirty="0" smtClean="0"/>
              <a:t>	</a:t>
            </a:r>
          </a:p>
          <a:p>
            <a:pPr lvl="0">
              <a:spcBef>
                <a:spcPts val="200"/>
              </a:spcBef>
              <a:spcAft>
                <a:spcPts val="0"/>
              </a:spcAft>
              <a:tabLst>
                <a:tab pos="541338" algn="l"/>
              </a:tabLst>
            </a:pPr>
            <a:r>
              <a:rPr lang="de-DE" smtClean="0"/>
              <a:t>phone </a:t>
            </a:r>
            <a:r>
              <a:rPr lang="de-DE" dirty="0" smtClean="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smtClean="0"/>
              <a:t>fax </a:t>
            </a:r>
            <a:r>
              <a:rPr lang="de-DE" dirty="0" smtClean="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University of Stuttgart</a:t>
            </a:r>
            <a:endParaRPr lang="de-DE" dirty="0" smtClean="0"/>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410400" y="15084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smtClean="0"/>
              <a:t>Thank</a:t>
            </a:r>
            <a:r>
              <a:rPr lang="de-DE" sz="2000" b="1" baseline="0" smtClean="0"/>
              <a:t> you!</a:t>
            </a:r>
            <a:endParaRPr lang="de-DE" sz="2000" b="1" dirty="0" smtClean="0"/>
          </a:p>
        </p:txBody>
      </p:sp>
      <p:pic>
        <p:nvPicPr>
          <p:cNvPr id="14" name="Grafik 13"/>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08969687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smtClean="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smtClean="0">
                <a:solidFill>
                  <a:schemeClr val="bg1"/>
                </a:solidFill>
              </a:rPr>
              <a:t>e-mail	</a:t>
            </a:r>
          </a:p>
          <a:p>
            <a:pPr lvl="0">
              <a:spcBef>
                <a:spcPts val="200"/>
              </a:spcBef>
              <a:spcAft>
                <a:spcPts val="0"/>
              </a:spcAft>
              <a:tabLst>
                <a:tab pos="541338" algn="l"/>
              </a:tabLst>
            </a:pPr>
            <a:r>
              <a:rPr lang="fr-FR" smtClean="0">
                <a:solidFill>
                  <a:schemeClr val="bg1"/>
                </a:solidFill>
              </a:rPr>
              <a:t>phone 	+49 (0) 711 685-</a:t>
            </a:r>
          </a:p>
          <a:p>
            <a:pPr lvl="0">
              <a:spcBef>
                <a:spcPts val="200"/>
              </a:spcBef>
              <a:spcAft>
                <a:spcPts val="0"/>
              </a:spcAft>
              <a:tabLst>
                <a:tab pos="541338" algn="l"/>
              </a:tabLst>
            </a:pPr>
            <a:r>
              <a:rPr lang="fr-FR" smtClean="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solidFill>
                  <a:schemeClr val="bg1"/>
                </a:solidFill>
              </a:rPr>
              <a:t>University</a:t>
            </a:r>
            <a:r>
              <a:rPr lang="de-DE" baseline="0" smtClean="0">
                <a:solidFill>
                  <a:schemeClr val="bg1"/>
                </a:solidFill>
              </a:rPr>
              <a:t> of</a:t>
            </a:r>
            <a:r>
              <a:rPr lang="de-DE" smtClean="0">
                <a:solidFill>
                  <a:schemeClr val="bg1"/>
                </a:solidFill>
              </a:rPr>
              <a:t> Stuttgart</a:t>
            </a:r>
            <a:endParaRPr lang="de-DE" dirty="0" smtClean="0">
              <a:solidFill>
                <a:schemeClr val="bg1"/>
              </a:solidFill>
            </a:endParaRP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4104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solidFill>
                  <a:schemeClr val="bg1"/>
                </a:solidFill>
              </a:rPr>
              <a:t>Thank</a:t>
            </a:r>
            <a:r>
              <a:rPr lang="de-DE" sz="2000" b="1" dirty="0" smtClean="0">
                <a:solidFill>
                  <a:schemeClr val="bg1"/>
                </a:solidFill>
              </a:rPr>
              <a:t> </a:t>
            </a:r>
            <a:r>
              <a:rPr lang="de-DE" sz="2000" b="1" dirty="0" err="1" smtClean="0">
                <a:solidFill>
                  <a:schemeClr val="bg1"/>
                </a:solidFill>
              </a:rPr>
              <a:t>you</a:t>
            </a:r>
            <a:r>
              <a:rPr lang="de-DE" sz="2000" b="1" dirty="0" smtClean="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pic>
        <p:nvPicPr>
          <p:cNvPr id="14" name="Grafik 13"/>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11612057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e-mail</a:t>
            </a:r>
            <a:r>
              <a:rPr lang="de-DE" dirty="0" smtClean="0"/>
              <a:t>	</a:t>
            </a:r>
          </a:p>
          <a:p>
            <a:pPr lvl="0">
              <a:spcBef>
                <a:spcPts val="200"/>
              </a:spcBef>
              <a:spcAft>
                <a:spcPts val="0"/>
              </a:spcAft>
              <a:tabLst>
                <a:tab pos="541338" algn="l"/>
              </a:tabLst>
            </a:pPr>
            <a:r>
              <a:rPr lang="de-DE" smtClean="0"/>
              <a:t>phone </a:t>
            </a:r>
            <a:r>
              <a:rPr lang="de-DE" dirty="0" smtClean="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smtClean="0"/>
              <a:t>fax </a:t>
            </a:r>
            <a:r>
              <a:rPr lang="de-DE" dirty="0" smtClean="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University of Stuttgart</a:t>
            </a:r>
            <a:endParaRPr lang="de-DE" dirty="0" smtClean="0"/>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t>Thank</a:t>
            </a:r>
            <a:r>
              <a:rPr lang="de-DE" sz="2000" b="1" baseline="0" dirty="0" smtClean="0"/>
              <a:t> </a:t>
            </a:r>
            <a:r>
              <a:rPr lang="de-DE" sz="2000" b="1" baseline="0" dirty="0" err="1" smtClean="0"/>
              <a:t>you</a:t>
            </a:r>
            <a:r>
              <a:rPr lang="de-DE" sz="2000" b="1" baseline="0" dirty="0" smtClean="0"/>
              <a:t>!</a:t>
            </a:r>
            <a:endParaRPr lang="de-DE" sz="2000" b="1" dirty="0" smtClean="0"/>
          </a:p>
        </p:txBody>
      </p:sp>
      <p:sp>
        <p:nvSpPr>
          <p:cNvPr id="18"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Tree>
    <p:extLst>
      <p:ext uri="{BB962C8B-B14F-4D97-AF65-F5344CB8AC3E}">
        <p14:creationId xmlns:p14="http://schemas.microsoft.com/office/powerpoint/2010/main" val="7642042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smtClean="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smtClean="0">
                <a:solidFill>
                  <a:schemeClr val="bg1"/>
                </a:solidFill>
              </a:rPr>
              <a:t>e-mail	</a:t>
            </a:r>
          </a:p>
          <a:p>
            <a:pPr lvl="0">
              <a:spcBef>
                <a:spcPts val="200"/>
              </a:spcBef>
              <a:spcAft>
                <a:spcPts val="0"/>
              </a:spcAft>
              <a:tabLst>
                <a:tab pos="541338" algn="l"/>
              </a:tabLst>
            </a:pPr>
            <a:r>
              <a:rPr lang="fr-FR" smtClean="0">
                <a:solidFill>
                  <a:schemeClr val="bg1"/>
                </a:solidFill>
              </a:rPr>
              <a:t>phone 	+49 (0) 711 685-</a:t>
            </a:r>
          </a:p>
          <a:p>
            <a:pPr lvl="0">
              <a:spcBef>
                <a:spcPts val="200"/>
              </a:spcBef>
              <a:spcAft>
                <a:spcPts val="0"/>
              </a:spcAft>
              <a:tabLst>
                <a:tab pos="541338" algn="l"/>
              </a:tabLst>
            </a:pPr>
            <a:r>
              <a:rPr lang="fr-FR" smtClean="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solidFill>
                  <a:schemeClr val="bg1"/>
                </a:solidFill>
              </a:rPr>
              <a:t>University</a:t>
            </a:r>
            <a:r>
              <a:rPr lang="de-DE" baseline="0" smtClean="0">
                <a:solidFill>
                  <a:schemeClr val="bg1"/>
                </a:solidFill>
              </a:rPr>
              <a:t> of</a:t>
            </a:r>
            <a:r>
              <a:rPr lang="de-DE" smtClean="0">
                <a:solidFill>
                  <a:schemeClr val="bg1"/>
                </a:solidFill>
              </a:rPr>
              <a:t> Stuttgart</a:t>
            </a:r>
            <a:endParaRPr lang="de-DE" dirty="0" smtClean="0">
              <a:solidFill>
                <a:schemeClr val="bg1"/>
              </a:solidFill>
            </a:endParaRP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solidFill>
                  <a:schemeClr val="bg1"/>
                </a:solidFill>
              </a:rPr>
              <a:t>Thank</a:t>
            </a:r>
            <a:r>
              <a:rPr lang="de-DE" sz="2000" b="1" dirty="0" smtClean="0">
                <a:solidFill>
                  <a:schemeClr val="bg1"/>
                </a:solidFill>
              </a:rPr>
              <a:t> </a:t>
            </a:r>
            <a:r>
              <a:rPr lang="de-DE" sz="2000" b="1" dirty="0" err="1" smtClean="0">
                <a:solidFill>
                  <a:schemeClr val="bg1"/>
                </a:solidFill>
              </a:rPr>
              <a:t>you</a:t>
            </a:r>
            <a:r>
              <a:rPr lang="de-DE" sz="2000" b="1" dirty="0" smtClean="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17"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solidFill>
                  <a:schemeClr val="bg1"/>
                </a:solidFill>
              </a:defRPr>
            </a:lvl1pPr>
          </a:lstStyle>
          <a:p>
            <a:pPr lvl="0"/>
            <a:r>
              <a:rPr lang="de-DE" smtClean="0"/>
              <a:t>Institutsname max. 2-zeilig, bitte hier klicken und überschreiben</a:t>
            </a:r>
            <a:endParaRPr lang="de-DE" dirty="0"/>
          </a:p>
        </p:txBody>
      </p:sp>
    </p:spTree>
    <p:extLst>
      <p:ext uri="{BB962C8B-B14F-4D97-AF65-F5344CB8AC3E}">
        <p14:creationId xmlns:p14="http://schemas.microsoft.com/office/powerpoint/2010/main" val="2343740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Institute 2">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7" name="Bildplatzhalter 6"/>
          <p:cNvSpPr>
            <a:spLocks noGrp="1"/>
          </p:cNvSpPr>
          <p:nvPr>
            <p:ph type="pic" sz="quarter" idx="14" hasCustomPrompt="1"/>
          </p:nvPr>
        </p:nvSpPr>
        <p:spPr>
          <a:xfrm>
            <a:off x="7253288" y="5256213"/>
            <a:ext cx="1422400" cy="304800"/>
          </a:xfrm>
        </p:spPr>
        <p:txBody>
          <a:bodyPr/>
          <a:lstStyle>
            <a:lvl1pPr marL="0" indent="0">
              <a:buFontTx/>
              <a:buNone/>
              <a:defRPr sz="1100" baseline="0"/>
            </a:lvl1pPr>
          </a:lstStyle>
          <a:p>
            <a:r>
              <a:rPr lang="de-DE" dirty="0" err="1" smtClean="0"/>
              <a:t>Sublogo</a:t>
            </a:r>
            <a:r>
              <a:rPr lang="de-DE" dirty="0" smtClean="0"/>
              <a:t> einfügen</a:t>
            </a:r>
            <a:endParaRPr lang="de-DE" dirty="0"/>
          </a:p>
        </p:txBody>
      </p:sp>
      <p:sp>
        <p:nvSpPr>
          <p:cNvPr id="9" name="Bildplatzhalter 8"/>
          <p:cNvSpPr>
            <a:spLocks noGrp="1"/>
          </p:cNvSpPr>
          <p:nvPr>
            <p:ph type="pic" sz="quarter" idx="10"/>
          </p:nvPr>
        </p:nvSpPr>
        <p:spPr>
          <a:xfrm>
            <a:off x="0" y="1407600"/>
            <a:ext cx="9144000" cy="36720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
        <p:nvSpPr>
          <p:cNvPr id="2" name="Title 1"/>
          <p:cNvSpPr>
            <a:spLocks noGrp="1" noChangeAspect="1"/>
          </p:cNvSpPr>
          <p:nvPr>
            <p:ph type="ctrTitle" hasCustomPrompt="1"/>
          </p:nvPr>
        </p:nvSpPr>
        <p:spPr>
          <a:xfrm>
            <a:off x="4970585" y="1004399"/>
            <a:ext cx="3911553" cy="3911553"/>
          </a:xfrm>
          <a:prstGeom prst="ellipse">
            <a:avLst/>
          </a:prstGeom>
          <a:solidFill>
            <a:schemeClr val="accent1"/>
          </a:solidFill>
        </p:spPr>
        <p:txBody>
          <a:bodyPr wrap="none" lIns="0" tIns="0" rIns="0" bIns="1260000" anchor="b" anchorCtr="0">
            <a:noAutofit/>
          </a:bodyPr>
          <a:lstStyle>
            <a:lvl1pPr marL="0" indent="0" algn="l">
              <a:lnSpc>
                <a:spcPct val="90000"/>
              </a:lnSpc>
              <a:defRPr sz="27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3" name="Subtitle 2"/>
          <p:cNvSpPr>
            <a:spLocks noGrp="1"/>
          </p:cNvSpPr>
          <p:nvPr>
            <p:ph type="subTitle" idx="1"/>
          </p:nvPr>
        </p:nvSpPr>
        <p:spPr>
          <a:xfrm>
            <a:off x="5560887" y="3248562"/>
            <a:ext cx="2898507"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13297662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e Placeholder 3"/>
          <p:cNvSpPr>
            <a:spLocks noGrp="1"/>
          </p:cNvSpPr>
          <p:nvPr>
            <p:ph type="dt" sz="half" idx="10"/>
          </p:nvPr>
        </p:nvSpPr>
        <p:spPr/>
        <p:txBody>
          <a:bodyPr/>
          <a:lstStyle/>
          <a:p>
            <a:r>
              <a:rPr lang="en-US" smtClean="0"/>
              <a:t>1/20/2016</a:t>
            </a:r>
            <a:endParaRPr lang="de-DE" dirty="0"/>
          </a:p>
        </p:txBody>
      </p:sp>
      <p:sp>
        <p:nvSpPr>
          <p:cNvPr id="5" name="Footer Placeholder 4"/>
          <p:cNvSpPr>
            <a:spLocks noGrp="1"/>
          </p:cNvSpPr>
          <p:nvPr>
            <p:ph type="ftr" sz="quarter" idx="11"/>
          </p:nvPr>
        </p:nvSpPr>
        <p:spPr/>
        <p:txBody>
          <a:bodyPr/>
          <a:lstStyle/>
          <a:p>
            <a:r>
              <a:rPr lang="de-DE" smtClean="0"/>
              <a:t>University of Stuttgart</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9" name="Titel 8"/>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12814507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800" y="900000"/>
            <a:ext cx="4118110" cy="1360800"/>
          </a:xfrm>
        </p:spPr>
        <p:txBody>
          <a:bodyPr anchor="t" anchorCtr="0"/>
          <a:lstStyle>
            <a:lvl1pPr>
              <a:defRPr sz="3200"/>
            </a:lvl1pPr>
          </a:lstStyle>
          <a:p>
            <a:r>
              <a:rPr lang="de-DE" smtClean="0"/>
              <a:t>Titelmasterformat durch Klicken bearbeiten</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smtClean="0"/>
              <a:t>Kapitel</a:t>
            </a:r>
          </a:p>
        </p:txBody>
      </p:sp>
    </p:spTree>
    <p:extLst>
      <p:ext uri="{BB962C8B-B14F-4D97-AF65-F5344CB8AC3E}">
        <p14:creationId xmlns:p14="http://schemas.microsoft.com/office/powerpoint/2010/main" val="27107618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de-DE" smtClean="0"/>
              <a:t>Titelmasterformat durch Klicken bearbeiten</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smtClean="0"/>
              <a:t>Unterkapitel</a:t>
            </a:r>
          </a:p>
        </p:txBody>
      </p:sp>
    </p:spTree>
    <p:extLst>
      <p:ext uri="{BB962C8B-B14F-4D97-AF65-F5344CB8AC3E}">
        <p14:creationId xmlns:p14="http://schemas.microsoft.com/office/powerpoint/2010/main" val="31782612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1/20/2016</a:t>
            </a:r>
            <a:endParaRPr lang="de-DE" dirty="0"/>
          </a:p>
        </p:txBody>
      </p:sp>
      <p:sp>
        <p:nvSpPr>
          <p:cNvPr id="3" name="Footer Placeholder 2"/>
          <p:cNvSpPr>
            <a:spLocks noGrp="1"/>
          </p:cNvSpPr>
          <p:nvPr>
            <p:ph type="ftr" sz="quarter" idx="11"/>
          </p:nvPr>
        </p:nvSpPr>
        <p:spPr/>
        <p:txBody>
          <a:bodyPr/>
          <a:lstStyle/>
          <a:p>
            <a:r>
              <a:rPr lang="de-DE" smtClean="0"/>
              <a:t>University of Stuttgart</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‹Nr.›</a:t>
            </a:fld>
            <a:endParaRPr lang="de-DE" dirty="0"/>
          </a:p>
        </p:txBody>
      </p:sp>
      <p:sp>
        <p:nvSpPr>
          <p:cNvPr id="5" name="object 2"/>
          <p:cNvSpPr/>
          <p:nvPr userDrawn="1"/>
        </p:nvSpPr>
        <p:spPr>
          <a:xfrm>
            <a:off x="410148" y="-9141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smtClean="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smtClean="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smtClean="0"/>
              <a:t>Name</a:t>
            </a:r>
          </a:p>
        </p:txBody>
      </p:sp>
    </p:spTree>
    <p:extLst>
      <p:ext uri="{BB962C8B-B14F-4D97-AF65-F5344CB8AC3E}">
        <p14:creationId xmlns:p14="http://schemas.microsoft.com/office/powerpoint/2010/main" val="25493766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Titel 9"/>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9266242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4" name="Content Placeholder 3"/>
          <p:cNvSpPr>
            <a:spLocks noGrp="1"/>
          </p:cNvSpPr>
          <p:nvPr>
            <p:ph sz="half" idx="2"/>
          </p:nvPr>
        </p:nvSpPr>
        <p:spPr>
          <a:xfrm>
            <a:off x="468000" y="1909916"/>
            <a:ext cx="3960000" cy="317960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e Placeholder 6"/>
          <p:cNvSpPr>
            <a:spLocks noGrp="1"/>
          </p:cNvSpPr>
          <p:nvPr>
            <p:ph type="dt" sz="half" idx="10"/>
          </p:nvPr>
        </p:nvSpPr>
        <p:spPr/>
        <p:txBody>
          <a:bodyPr/>
          <a:lstStyle/>
          <a:p>
            <a:r>
              <a:rPr lang="en-US" smtClean="0"/>
              <a:t>1/20/2016</a:t>
            </a:r>
            <a:endParaRPr lang="de-DE" dirty="0"/>
          </a:p>
        </p:txBody>
      </p:sp>
      <p:sp>
        <p:nvSpPr>
          <p:cNvPr id="8" name="Footer Placeholder 7"/>
          <p:cNvSpPr>
            <a:spLocks noGrp="1"/>
          </p:cNvSpPr>
          <p:nvPr>
            <p:ph type="ftr" sz="quarter" idx="11"/>
          </p:nvPr>
        </p:nvSpPr>
        <p:spPr/>
        <p:txBody>
          <a:bodyPr/>
          <a:lstStyle/>
          <a:p>
            <a:r>
              <a:rPr lang="de-DE" smtClean="0"/>
              <a:t>University of Stuttgart</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4" name="Text Placeholder 2"/>
          <p:cNvSpPr>
            <a:spLocks noGrp="1"/>
          </p:cNvSpPr>
          <p:nvPr>
            <p:ph type="body" idx="14"/>
          </p:nvPr>
        </p:nvSpPr>
        <p:spPr>
          <a:xfrm>
            <a:off x="4715688"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15" name="Content Placeholder 3"/>
          <p:cNvSpPr>
            <a:spLocks noGrp="1"/>
          </p:cNvSpPr>
          <p:nvPr>
            <p:ph sz="half" idx="15"/>
          </p:nvPr>
        </p:nvSpPr>
        <p:spPr>
          <a:xfrm>
            <a:off x="4715688" y="1909916"/>
            <a:ext cx="3960000" cy="317960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0424605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b">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a:xfrm>
            <a:off x="468313" y="1597025"/>
            <a:ext cx="8207375" cy="3492500"/>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Date Placeholder 3"/>
          <p:cNvSpPr>
            <a:spLocks noGrp="1"/>
          </p:cNvSpPr>
          <p:nvPr>
            <p:ph type="dt" sz="half" idx="2"/>
          </p:nvPr>
        </p:nvSpPr>
        <p:spPr>
          <a:xfrm>
            <a:off x="7754400" y="5418000"/>
            <a:ext cx="532800" cy="126000"/>
          </a:xfrm>
          <a:prstGeom prst="rect">
            <a:avLst/>
          </a:prstGeom>
        </p:spPr>
        <p:txBody>
          <a:bodyPr vert="horz" lIns="0" tIns="0" rIns="0" bIns="0" rtlCol="0" anchor="t" anchorCtr="0">
            <a:spAutoFit/>
          </a:bodyPr>
          <a:lstStyle>
            <a:lvl1pPr>
              <a:defRPr lang="en-US" sz="800" smtClean="0"/>
            </a:lvl1pPr>
          </a:lstStyle>
          <a:p>
            <a:r>
              <a:rPr lang="en-US" smtClean="0"/>
              <a:t>1/20/2016</a:t>
            </a:r>
            <a:endParaRPr lang="en-US"/>
          </a:p>
        </p:txBody>
      </p:sp>
      <p:sp>
        <p:nvSpPr>
          <p:cNvPr id="5" name="Footer Placeholder 4"/>
          <p:cNvSpPr>
            <a:spLocks noGrp="1"/>
          </p:cNvSpPr>
          <p:nvPr>
            <p:ph type="ftr" sz="quarter" idx="3"/>
          </p:nvPr>
        </p:nvSpPr>
        <p:spPr>
          <a:xfrm>
            <a:off x="468313" y="5418000"/>
            <a:ext cx="6061913" cy="126000"/>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dirty="0" smtClean="0"/>
              <a:t>University of Stuttgart</a:t>
            </a:r>
            <a:endParaRPr lang="en-US" dirty="0"/>
          </a:p>
        </p:txBody>
      </p:sp>
      <p:sp>
        <p:nvSpPr>
          <p:cNvPr id="6" name="Slide Number Placeholder 5"/>
          <p:cNvSpPr>
            <a:spLocks noGrp="1"/>
          </p:cNvSpPr>
          <p:nvPr>
            <p:ph type="sldNum" sz="quarter" idx="4"/>
          </p:nvPr>
        </p:nvSpPr>
        <p:spPr>
          <a:xfrm>
            <a:off x="8539200" y="5418000"/>
            <a:ext cx="223200" cy="126000"/>
          </a:xfrm>
          <a:prstGeom prst="rect">
            <a:avLst/>
          </a:prstGeom>
        </p:spPr>
        <p:txBody>
          <a:bodyPr vert="horz" lIns="0" tIns="0" rIns="0" bIns="0" rtlCol="0" anchor="t" anchorCtr="0">
            <a:spAutoFit/>
          </a:bodyPr>
          <a:lstStyle>
            <a:lvl1pPr algn="l">
              <a:defRPr sz="800">
                <a:solidFill>
                  <a:schemeClr val="tx1"/>
                </a:solidFill>
              </a:defRPr>
            </a:lvl1pPr>
          </a:lstStyle>
          <a:p>
            <a:fld id="{9E82CC3C-1DC0-4FDA-9590-6CC506AB67F8}" type="slidenum">
              <a:rPr lang="en-US" smtClean="0"/>
              <a:pPr/>
              <a:t>‹Nr.›</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90" r:id="rId3"/>
    <p:sldLayoutId id="2147483662" r:id="rId4"/>
    <p:sldLayoutId id="2147483663" r:id="rId5"/>
    <p:sldLayoutId id="2147483676" r:id="rId6"/>
    <p:sldLayoutId id="2147483680" r:id="rId7"/>
    <p:sldLayoutId id="2147483664" r:id="rId8"/>
    <p:sldLayoutId id="2147483665" r:id="rId9"/>
    <p:sldLayoutId id="2147483677" r:id="rId10"/>
    <p:sldLayoutId id="2147483678" r:id="rId11"/>
    <p:sldLayoutId id="2147483679" r:id="rId12"/>
    <p:sldLayoutId id="2147483684" r:id="rId13"/>
    <p:sldLayoutId id="2147483685" r:id="rId14"/>
    <p:sldLayoutId id="2147483682" r:id="rId15"/>
    <p:sldLayoutId id="2147483681" r:id="rId16"/>
    <p:sldLayoutId id="2147483683" r:id="rId17"/>
    <p:sldLayoutId id="2147483666" r:id="rId18"/>
    <p:sldLayoutId id="2147483667" r:id="rId19"/>
    <p:sldLayoutId id="2147483686" r:id="rId20"/>
    <p:sldLayoutId id="2147483687" r:id="rId21"/>
    <p:sldLayoutId id="2147483688" r:id="rId22"/>
    <p:sldLayoutId id="2147483689" r:id="rId23"/>
  </p:sldLayoutIdLst>
  <p:timing>
    <p:tnLst>
      <p:par>
        <p:cTn id="1" dur="indefinite" restart="never" nodeType="tmRoot"/>
      </p:par>
    </p:tnLst>
  </p:timing>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06" userDrawn="1">
          <p15:clr>
            <a:srgbClr val="F26B43"/>
          </p15:clr>
        </p15:guide>
        <p15:guide id="2" pos="295" userDrawn="1">
          <p15:clr>
            <a:srgbClr val="F26B43"/>
          </p15:clr>
        </p15:guide>
        <p15:guide id="3" orient="horz" pos="3206" userDrawn="1">
          <p15:clr>
            <a:srgbClr val="F26B43"/>
          </p15:clr>
        </p15:guide>
        <p15:guide id="4" pos="54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21.png"/><Relationship Id="rId4" Type="http://schemas.openxmlformats.org/officeDocument/2006/relationships/image" Target="../media/image160.png"/></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hart" Target="../charts/chart2.xml"/><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40.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platzhalter 1"/>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9999" t="13729" r="43" b="27227"/>
          <a:stretch/>
        </p:blipFill>
        <p:spPr/>
      </p:pic>
      <p:sp>
        <p:nvSpPr>
          <p:cNvPr id="7" name="Titel 6"/>
          <p:cNvSpPr>
            <a:spLocks noGrp="1"/>
          </p:cNvSpPr>
          <p:nvPr>
            <p:ph type="ctrTitle"/>
          </p:nvPr>
        </p:nvSpPr>
        <p:spPr>
          <a:xfrm>
            <a:off x="4578969" y="1004400"/>
            <a:ext cx="4320000" cy="4320000"/>
          </a:xfrm>
        </p:spPr>
        <p:txBody>
          <a:bodyPr tIns="3240000"/>
          <a:lstStyle/>
          <a:p>
            <a:r>
              <a:rPr lang="de-DE" sz="2400" dirty="0" err="1"/>
              <a:t>Household</a:t>
            </a:r>
            <a:r>
              <a:rPr lang="de-DE" sz="2400" dirty="0"/>
              <a:t> </a:t>
            </a:r>
            <a:r>
              <a:rPr lang="de-DE" sz="2400" dirty="0" err="1"/>
              <a:t>Heterogeneity</a:t>
            </a:r>
            <a:r>
              <a:rPr lang="de-DE" sz="2400" dirty="0"/>
              <a:t> in a Multi-Regional </a:t>
            </a:r>
            <a:r>
              <a:rPr lang="de-DE" sz="2400" dirty="0" err="1"/>
              <a:t>Energy-Economic</a:t>
            </a:r>
            <a:r>
              <a:rPr lang="de-DE" sz="2400" dirty="0"/>
              <a:t> Model: Distributional Impacts </a:t>
            </a:r>
            <a:r>
              <a:rPr lang="de-DE" sz="2400" dirty="0" err="1"/>
              <a:t>of</a:t>
            </a:r>
            <a:r>
              <a:rPr lang="de-DE" sz="2400" dirty="0"/>
              <a:t> </a:t>
            </a:r>
            <a:r>
              <a:rPr lang="de-DE" sz="2400" dirty="0" err="1"/>
              <a:t>Energy</a:t>
            </a:r>
            <a:r>
              <a:rPr lang="de-DE" sz="2400" dirty="0"/>
              <a:t> </a:t>
            </a:r>
            <a:r>
              <a:rPr lang="de-DE" sz="2400" dirty="0" err="1"/>
              <a:t>Policies</a:t>
            </a:r>
            <a:endParaRPr lang="de-DE" sz="2400" dirty="0"/>
          </a:p>
        </p:txBody>
      </p:sp>
      <p:sp>
        <p:nvSpPr>
          <p:cNvPr id="10" name="Textplatzhalter 9"/>
          <p:cNvSpPr>
            <a:spLocks noGrp="1"/>
          </p:cNvSpPr>
          <p:nvPr>
            <p:ph type="body" sz="quarter" idx="11"/>
          </p:nvPr>
        </p:nvSpPr>
        <p:spPr/>
        <p:txBody>
          <a:bodyPr/>
          <a:lstStyle/>
          <a:p>
            <a:r>
              <a:rPr lang="de-DE" dirty="0" smtClean="0"/>
              <a:t>Montenegro</a:t>
            </a:r>
          </a:p>
          <a:p>
            <a:r>
              <a:rPr lang="de-DE" dirty="0" smtClean="0"/>
              <a:t>Roland</a:t>
            </a:r>
            <a:endParaRPr lang="de-DE" dirty="0"/>
          </a:p>
        </p:txBody>
      </p:sp>
    </p:spTree>
    <p:extLst>
      <p:ext uri="{BB962C8B-B14F-4D97-AF65-F5344CB8AC3E}">
        <p14:creationId xmlns:p14="http://schemas.microsoft.com/office/powerpoint/2010/main" val="2693488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55" y="1295115"/>
            <a:ext cx="7041490" cy="3633531"/>
          </a:xfrm>
          <a:prstGeom prst="rect">
            <a:avLst/>
          </a:prstGeom>
        </p:spPr>
      </p:pic>
      <p:sp>
        <p:nvSpPr>
          <p:cNvPr id="5" name="Down Arrow 4"/>
          <p:cNvSpPr/>
          <p:nvPr/>
        </p:nvSpPr>
        <p:spPr>
          <a:xfrm rot="16200000">
            <a:off x="1849427" y="1666869"/>
            <a:ext cx="433137" cy="48753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10</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Multiple households</a:t>
            </a:r>
            <a:endParaRPr lang="en-US" dirty="0"/>
          </a:p>
        </p:txBody>
      </p:sp>
      <p:sp>
        <p:nvSpPr>
          <p:cNvPr id="4" name="Rounded Rectangle 3"/>
          <p:cNvSpPr/>
          <p:nvPr/>
        </p:nvSpPr>
        <p:spPr>
          <a:xfrm>
            <a:off x="468000" y="1481979"/>
            <a:ext cx="1411471" cy="8212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consumption function for each income group</a:t>
            </a:r>
          </a:p>
        </p:txBody>
      </p:sp>
      <p:sp>
        <p:nvSpPr>
          <p:cNvPr id="9" name="Down Arrow 8"/>
          <p:cNvSpPr/>
          <p:nvPr/>
        </p:nvSpPr>
        <p:spPr>
          <a:xfrm rot="16200000">
            <a:off x="3636491" y="4399396"/>
            <a:ext cx="433137" cy="48753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0" name="Rounded Rectangle 9"/>
          <p:cNvSpPr/>
          <p:nvPr/>
        </p:nvSpPr>
        <p:spPr>
          <a:xfrm>
            <a:off x="2378815" y="4352112"/>
            <a:ext cx="1411471" cy="8212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saving propensity for each income group</a:t>
            </a:r>
          </a:p>
        </p:txBody>
      </p:sp>
      <p:sp>
        <p:nvSpPr>
          <p:cNvPr id="11" name="Down Arrow 10"/>
          <p:cNvSpPr/>
          <p:nvPr/>
        </p:nvSpPr>
        <p:spPr>
          <a:xfrm rot="5400000">
            <a:off x="7815631" y="4179760"/>
            <a:ext cx="433137" cy="4276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2" name="Rounded Rectangle 11"/>
          <p:cNvSpPr/>
          <p:nvPr/>
        </p:nvSpPr>
        <p:spPr>
          <a:xfrm>
            <a:off x="8059701" y="4075241"/>
            <a:ext cx="1056830" cy="7905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labor and capital endowment</a:t>
            </a:r>
          </a:p>
        </p:txBody>
      </p:sp>
      <p:sp>
        <p:nvSpPr>
          <p:cNvPr id="13" name="Down Arrow 12"/>
          <p:cNvSpPr/>
          <p:nvPr/>
        </p:nvSpPr>
        <p:spPr>
          <a:xfrm rot="3880075">
            <a:off x="7870602" y="2610836"/>
            <a:ext cx="433137" cy="4276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4" name="Rounded Rectangle 13"/>
          <p:cNvSpPr/>
          <p:nvPr/>
        </p:nvSpPr>
        <p:spPr>
          <a:xfrm>
            <a:off x="8087170" y="2127206"/>
            <a:ext cx="1056830" cy="7905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Explicit modeling of tax transfer</a:t>
            </a:r>
          </a:p>
        </p:txBody>
      </p:sp>
    </p:spTree>
    <p:extLst>
      <p:ext uri="{BB962C8B-B14F-4D97-AF65-F5344CB8AC3E}">
        <p14:creationId xmlns:p14="http://schemas.microsoft.com/office/powerpoint/2010/main" val="195181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11</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Multiple households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268" y="1430767"/>
            <a:ext cx="7526452" cy="2721875"/>
          </a:xfrm>
          <a:prstGeom prst="rect">
            <a:avLst/>
          </a:prstGeom>
        </p:spPr>
      </p:pic>
      <p:sp>
        <p:nvSpPr>
          <p:cNvPr id="16" name="Inhaltsplatzhalter 2"/>
          <p:cNvSpPr txBox="1">
            <a:spLocks/>
          </p:cNvSpPr>
          <p:nvPr/>
        </p:nvSpPr>
        <p:spPr>
          <a:xfrm>
            <a:off x="468000" y="410626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Households are divided in </a:t>
            </a:r>
            <a:r>
              <a:rPr lang="en-US" sz="1400" u="sng" dirty="0" smtClean="0"/>
              <a:t>income quintiles.</a:t>
            </a:r>
          </a:p>
          <a:p>
            <a:r>
              <a:rPr lang="en-US" sz="1400" dirty="0" smtClean="0"/>
              <a:t>Households are ordered according to their income and divided into 5 groups of equal size.</a:t>
            </a:r>
          </a:p>
          <a:p>
            <a:r>
              <a:rPr lang="en-US" sz="1400" dirty="0" smtClean="0"/>
              <a:t>Each quintile contains 20% of the population.</a:t>
            </a:r>
          </a:p>
        </p:txBody>
      </p:sp>
    </p:spTree>
    <p:extLst>
      <p:ext uri="{BB962C8B-B14F-4D97-AF65-F5344CB8AC3E}">
        <p14:creationId xmlns:p14="http://schemas.microsoft.com/office/powerpoint/2010/main" val="70760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12</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Households energy consumption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558" y="1386517"/>
            <a:ext cx="5466730" cy="2482558"/>
          </a:xfrm>
          <a:prstGeom prst="rect">
            <a:avLst/>
          </a:prstGeom>
        </p:spPr>
      </p:pic>
      <p:sp>
        <p:nvSpPr>
          <p:cNvPr id="8" name="Inhaltsplatzhalter 2"/>
          <p:cNvSpPr txBox="1">
            <a:spLocks/>
          </p:cNvSpPr>
          <p:nvPr/>
        </p:nvSpPr>
        <p:spPr>
          <a:xfrm>
            <a:off x="468000" y="410626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The original nesting for household consumption grouped energy services separated from all other sectors.</a:t>
            </a:r>
          </a:p>
          <a:p>
            <a:r>
              <a:rPr lang="en-US" sz="1400" dirty="0"/>
              <a:t>This representation captures only rudimentary the substitution between energy goods and housing improvement</a:t>
            </a:r>
            <a:r>
              <a:rPr lang="en-US" sz="1400" dirty="0" smtClean="0"/>
              <a:t>.</a:t>
            </a:r>
          </a:p>
        </p:txBody>
      </p:sp>
    </p:spTree>
    <p:extLst>
      <p:ext uri="{BB962C8B-B14F-4D97-AF65-F5344CB8AC3E}">
        <p14:creationId xmlns:p14="http://schemas.microsoft.com/office/powerpoint/2010/main" val="34464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13</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Households energy consumption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955" y="1326541"/>
            <a:ext cx="6273328" cy="2456901"/>
          </a:xfrm>
          <a:prstGeom prst="rect">
            <a:avLst/>
          </a:prstGeom>
        </p:spPr>
      </p:pic>
      <p:sp>
        <p:nvSpPr>
          <p:cNvPr id="8" name="Inhaltsplatzhalter 2"/>
          <p:cNvSpPr txBox="1">
            <a:spLocks/>
          </p:cNvSpPr>
          <p:nvPr/>
        </p:nvSpPr>
        <p:spPr>
          <a:xfrm>
            <a:off x="468000" y="391100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The new representation, based on Bye et al. 2017* , allows for a better representation of the consumption of energy goods and direct substitutes.</a:t>
            </a:r>
          </a:p>
          <a:p>
            <a:r>
              <a:rPr lang="en-US" sz="1400" dirty="0" smtClean="0"/>
              <a:t>Energy for heating can be substituted by consumption of dwelling services, which can represent either improving thermal isolation or the payment of higher rent for a more efficient housing.</a:t>
            </a:r>
          </a:p>
        </p:txBody>
      </p:sp>
      <p:sp>
        <p:nvSpPr>
          <p:cNvPr id="5" name="Rectangle 4"/>
          <p:cNvSpPr/>
          <p:nvPr/>
        </p:nvSpPr>
        <p:spPr>
          <a:xfrm>
            <a:off x="468000" y="5093677"/>
            <a:ext cx="4572000" cy="246221"/>
          </a:xfrm>
          <a:prstGeom prst="rect">
            <a:avLst/>
          </a:prstGeom>
        </p:spPr>
        <p:txBody>
          <a:bodyPr>
            <a:spAutoFit/>
          </a:bodyPr>
          <a:lstStyle/>
          <a:p>
            <a:r>
              <a:rPr lang="en-US" sz="1000" dirty="0" smtClean="0">
                <a:solidFill>
                  <a:srgbClr val="3E444C"/>
                </a:solidFill>
                <a:latin typeface="Arial" panose="020B0604020202020204" pitchFamily="34" charset="0"/>
                <a:cs typeface="Arial" panose="020B0604020202020204" pitchFamily="34" charset="0"/>
              </a:rPr>
              <a:t>* https</a:t>
            </a:r>
            <a:r>
              <a:rPr lang="en-US" sz="1000" dirty="0">
                <a:solidFill>
                  <a:srgbClr val="3E444C"/>
                </a:solidFill>
                <a:latin typeface="Arial" panose="020B0604020202020204" pitchFamily="34" charset="0"/>
                <a:cs typeface="Arial" panose="020B0604020202020204" pitchFamily="34" charset="0"/>
              </a:rPr>
              <a:t>://</a:t>
            </a:r>
            <a:r>
              <a:rPr lang="en-US" sz="1000" dirty="0" smtClean="0">
                <a:solidFill>
                  <a:srgbClr val="3E444C"/>
                </a:solidFill>
                <a:latin typeface="Arial" panose="020B0604020202020204" pitchFamily="34" charset="0"/>
                <a:cs typeface="Arial" panose="020B0604020202020204" pitchFamily="34" charset="0"/>
              </a:rPr>
              <a:t>doi.org/10.1016/j.energy.2017.10.103</a:t>
            </a:r>
            <a:endParaRPr lang="en-US" sz="1000" dirty="0">
              <a:solidFill>
                <a:srgbClr val="3E444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14</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54287" y="3191063"/>
                <a:ext cx="3683778" cy="591613"/>
              </a:xfrm>
              <a:prstGeom prst="rect">
                <a:avLst/>
              </a:prstGeom>
              <a:noFill/>
            </p:spPr>
            <p:txBody>
              <a:bodyPr wrap="none" lIns="0" tIns="0" rIns="0" bIns="0" rtlCol="0">
                <a:noAutofit/>
              </a:bodyPr>
              <a:lstStyle/>
              <a:p>
                <a:pPr>
                  <a:buClr>
                    <a:schemeClr val="accent1"/>
                  </a:buCl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𝑄</m:t>
                      </m:r>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i="1">
                              <a:latin typeface="Cambria Math" panose="02040503050406030204" pitchFamily="18" charset="0"/>
                            </a:rPr>
                            <m:t>[ </m:t>
                          </m:r>
                          <m:sSup>
                            <m:sSupPr>
                              <m:ctrlPr>
                                <a:rPr lang="en-US" sz="1600" i="1">
                                  <a:latin typeface="Cambria Math" panose="02040503050406030204" pitchFamily="18" charset="0"/>
                                </a:rPr>
                              </m:ctrlPr>
                            </m:sSupPr>
                            <m:e>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1</m:t>
                                      </m:r>
                                    </m:sub>
                                  </m:sSub>
                                </m:e>
                              </m:d>
                            </m:e>
                            <m:sup>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𝜌</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−1)</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rPr>
                                <m:t>)</m:t>
                              </m:r>
                            </m:e>
                            <m:sup>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𝜌</m:t>
                              </m:r>
                            </m:sup>
                          </m:sSup>
                          <m:r>
                            <a:rPr lang="en-US" sz="1600" i="1">
                              <a:latin typeface="Cambria Math" panose="02040503050406030204" pitchFamily="18" charset="0"/>
                            </a:rPr>
                            <m:t>]</m:t>
                          </m:r>
                        </m:e>
                        <m:sup>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𝜌</m:t>
                              </m:r>
                            </m:den>
                          </m:f>
                        </m:sup>
                      </m:sSup>
                    </m:oMath>
                  </m:oMathPara>
                </a14:m>
                <a:endParaRPr lang="en-US" sz="160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354287" y="3191063"/>
                <a:ext cx="3683778" cy="59161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41029" y="3837013"/>
                <a:ext cx="914400" cy="914400"/>
              </a:xfrm>
              <a:prstGeom prst="rect">
                <a:avLst/>
              </a:prstGeom>
              <a:noFill/>
            </p:spPr>
            <p:txBody>
              <a:bodyPr wrap="none" lIns="0" tIns="0" rIns="0" bIns="0" rtlCol="0">
                <a:noAutofit/>
              </a:bodyPr>
              <a:lstStyle/>
              <a:p>
                <a:pPr>
                  <a:buClr>
                    <a:schemeClr val="accent1"/>
                  </a:buCl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𝜎</m:t>
                          </m:r>
                        </m:den>
                      </m:f>
                    </m:oMath>
                  </m:oMathPara>
                </a14:m>
                <a:endParaRPr lang="en-US" sz="16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641029" y="3837013"/>
                <a:ext cx="914400" cy="914400"/>
              </a:xfrm>
              <a:prstGeom prst="rect">
                <a:avLst/>
              </a:prstGeom>
              <a:blipFill>
                <a:blip r:embed="rId4"/>
                <a:stretch>
                  <a:fillRect r="-18000"/>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0285" y="1675677"/>
                <a:ext cx="2903448" cy="610646"/>
              </a:xfrm>
              <a:prstGeom prst="rect">
                <a:avLst/>
              </a:prstGeom>
              <a:noFill/>
            </p:spPr>
            <p:txBody>
              <a:bodyPr wrap="none" lIns="0" tIns="0" rIns="0" bIns="0" rtlCol="0">
                <a:noAutofit/>
              </a:bodyPr>
              <a:lstStyle/>
              <a:p>
                <a:pPr algn="ctr">
                  <a:buClr>
                    <a:schemeClr val="accent1"/>
                  </a:buCl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𝑒𝑙𝑎𝑠𝑡𝑖𝑐𝑖𝑡𝑦</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𝑜𝑓</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𝑠𝑢𝑏𝑠𝑡𝑖𝑡𝑢𝑡𝑖𝑜𝑛</m:t>
                      </m:r>
                    </m:oMath>
                  </m:oMathPara>
                </a14:m>
                <a:endParaRPr lang="en-US" sz="1600" b="0" dirty="0" smtClean="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oMath>
                  </m:oMathPara>
                </a14:m>
                <a:endParaRPr lang="en-US" sz="160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840285" y="1675677"/>
                <a:ext cx="2903448" cy="610646"/>
              </a:xfrm>
              <a:prstGeom prst="rect">
                <a:avLst/>
              </a:prstGeom>
              <a:blipFill>
                <a:blip r:embed="rId5"/>
                <a:stretch>
                  <a:fillRect l="-420"/>
                </a:stretch>
              </a:blipFill>
            </p:spPr>
            <p:txBody>
              <a:bodyPr/>
              <a:lstStyle/>
              <a:p>
                <a:r>
                  <a:rPr lang="de-DE">
                    <a:noFill/>
                  </a:rPr>
                  <a:t> </a:t>
                </a:r>
              </a:p>
            </p:txBody>
          </p:sp>
        </mc:Fallback>
      </mc:AlternateContent>
      <p:sp>
        <p:nvSpPr>
          <p:cNvPr id="9" name="Rectangle 8"/>
          <p:cNvSpPr/>
          <p:nvPr/>
        </p:nvSpPr>
        <p:spPr>
          <a:xfrm>
            <a:off x="6115941" y="1969829"/>
            <a:ext cx="1091821" cy="40943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Housing services</a:t>
            </a:r>
          </a:p>
        </p:txBody>
      </p:sp>
      <p:sp>
        <p:nvSpPr>
          <p:cNvPr id="10" name="Rectangle 9"/>
          <p:cNvSpPr/>
          <p:nvPr/>
        </p:nvSpPr>
        <p:spPr>
          <a:xfrm>
            <a:off x="5446955" y="2891621"/>
            <a:ext cx="875162" cy="38222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Dwelling services</a:t>
            </a:r>
          </a:p>
        </p:txBody>
      </p:sp>
      <p:sp>
        <p:nvSpPr>
          <p:cNvPr id="11" name="Rectangle 10"/>
          <p:cNvSpPr/>
          <p:nvPr/>
        </p:nvSpPr>
        <p:spPr>
          <a:xfrm>
            <a:off x="7208040" y="2921186"/>
            <a:ext cx="80294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Energy</a:t>
            </a:r>
          </a:p>
        </p:txBody>
      </p:sp>
      <p:sp>
        <p:nvSpPr>
          <p:cNvPr id="12" name="Rectangle 11"/>
          <p:cNvSpPr/>
          <p:nvPr/>
        </p:nvSpPr>
        <p:spPr>
          <a:xfrm>
            <a:off x="6670947" y="3617579"/>
            <a:ext cx="852132"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Electricity</a:t>
            </a:r>
          </a:p>
        </p:txBody>
      </p:sp>
      <p:sp>
        <p:nvSpPr>
          <p:cNvPr id="13" name="Rectangle 12"/>
          <p:cNvSpPr/>
          <p:nvPr/>
        </p:nvSpPr>
        <p:spPr>
          <a:xfrm>
            <a:off x="7609512" y="3619774"/>
            <a:ext cx="50411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Gas</a:t>
            </a:r>
          </a:p>
        </p:txBody>
      </p:sp>
      <p:sp>
        <p:nvSpPr>
          <p:cNvPr id="14" name="Rectangle 13"/>
          <p:cNvSpPr/>
          <p:nvPr/>
        </p:nvSpPr>
        <p:spPr>
          <a:xfrm>
            <a:off x="8201199" y="3533513"/>
            <a:ext cx="852342" cy="3910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Oil products</a:t>
            </a:r>
          </a:p>
        </p:txBody>
      </p:sp>
      <p:cxnSp>
        <p:nvCxnSpPr>
          <p:cNvPr id="15" name="Straight Connector 14"/>
          <p:cNvCxnSpPr>
            <a:stCxn id="9" idx="2"/>
            <a:endCxn id="11" idx="0"/>
          </p:cNvCxnSpPr>
          <p:nvPr/>
        </p:nvCxnSpPr>
        <p:spPr>
          <a:xfrm>
            <a:off x="6661852" y="2379262"/>
            <a:ext cx="947660" cy="5419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2"/>
            <a:endCxn id="10" idx="0"/>
          </p:cNvCxnSpPr>
          <p:nvPr/>
        </p:nvCxnSpPr>
        <p:spPr>
          <a:xfrm flipH="1">
            <a:off x="5884536" y="2379262"/>
            <a:ext cx="777316" cy="5123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2"/>
            <a:endCxn id="12" idx="0"/>
          </p:cNvCxnSpPr>
          <p:nvPr/>
        </p:nvCxnSpPr>
        <p:spPr>
          <a:xfrm flipH="1">
            <a:off x="7097013" y="3217049"/>
            <a:ext cx="512499" cy="400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2"/>
            <a:endCxn id="13" idx="0"/>
          </p:cNvCxnSpPr>
          <p:nvPr/>
        </p:nvCxnSpPr>
        <p:spPr>
          <a:xfrm>
            <a:off x="7609512" y="3217049"/>
            <a:ext cx="252057" cy="4027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2"/>
            <a:endCxn id="14" idx="0"/>
          </p:cNvCxnSpPr>
          <p:nvPr/>
        </p:nvCxnSpPr>
        <p:spPr>
          <a:xfrm>
            <a:off x="7609512" y="3217049"/>
            <a:ext cx="1017858" cy="3164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9" idx="0"/>
          </p:cNvCxnSpPr>
          <p:nvPr/>
        </p:nvCxnSpPr>
        <p:spPr>
          <a:xfrm flipH="1">
            <a:off x="6661852" y="1708059"/>
            <a:ext cx="861227" cy="2617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Block Arc 32"/>
          <p:cNvSpPr/>
          <p:nvPr/>
        </p:nvSpPr>
        <p:spPr>
          <a:xfrm rot="10800000">
            <a:off x="5989912" y="2148998"/>
            <a:ext cx="1375037" cy="536265"/>
          </a:xfrm>
          <a:prstGeom prst="blockArc">
            <a:avLst>
              <a:gd name="adj1" fmla="val 10800000"/>
              <a:gd name="adj2" fmla="val 21563240"/>
              <a:gd name="adj3" fmla="val 8335"/>
            </a:avLst>
          </a:prstGeom>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dirty="0" smtClean="0">
              <a:solidFill>
                <a:schemeClr val="tx1"/>
              </a:solidFill>
            </a:endParaRPr>
          </a:p>
        </p:txBody>
      </p:sp>
      <p:sp>
        <p:nvSpPr>
          <p:cNvPr id="26" name="Rectangle 25"/>
          <p:cNvSpPr/>
          <p:nvPr/>
        </p:nvSpPr>
        <p:spPr>
          <a:xfrm>
            <a:off x="4771785" y="3592182"/>
            <a:ext cx="1005666"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Construction</a:t>
            </a:r>
          </a:p>
        </p:txBody>
      </p:sp>
      <p:sp>
        <p:nvSpPr>
          <p:cNvPr id="27" name="Rectangle 26"/>
          <p:cNvSpPr/>
          <p:nvPr/>
        </p:nvSpPr>
        <p:spPr>
          <a:xfrm>
            <a:off x="5863884" y="3594377"/>
            <a:ext cx="50411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Rent</a:t>
            </a:r>
          </a:p>
        </p:txBody>
      </p:sp>
      <p:cxnSp>
        <p:nvCxnSpPr>
          <p:cNvPr id="28" name="Straight Connector 27"/>
          <p:cNvCxnSpPr>
            <a:stCxn id="10" idx="2"/>
            <a:endCxn id="26" idx="0"/>
          </p:cNvCxnSpPr>
          <p:nvPr/>
        </p:nvCxnSpPr>
        <p:spPr>
          <a:xfrm flipH="1">
            <a:off x="5274618" y="3273847"/>
            <a:ext cx="609918" cy="3183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0" idx="2"/>
            <a:endCxn id="27" idx="0"/>
          </p:cNvCxnSpPr>
          <p:nvPr/>
        </p:nvCxnSpPr>
        <p:spPr>
          <a:xfrm>
            <a:off x="5884536" y="3273847"/>
            <a:ext cx="231405" cy="320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00681" y="2543340"/>
            <a:ext cx="3382657" cy="524503"/>
          </a:xfrm>
          <a:prstGeom prst="rect">
            <a:avLst/>
          </a:prstGeom>
        </p:spPr>
        <p:txBody>
          <a:bodyPr wrap="none">
            <a:spAutoFit/>
          </a:bodyPr>
          <a:lstStyle/>
          <a:p>
            <a:r>
              <a:rPr lang="en-US" b="1" dirty="0" smtClean="0"/>
              <a:t>C</a:t>
            </a:r>
            <a:r>
              <a:rPr lang="en-US" dirty="0" smtClean="0"/>
              <a:t>onstant </a:t>
            </a:r>
            <a:r>
              <a:rPr lang="en-US" b="1" dirty="0" smtClean="0"/>
              <a:t>E</a:t>
            </a:r>
            <a:r>
              <a:rPr lang="en-US" dirty="0" smtClean="0"/>
              <a:t>lasticity of </a:t>
            </a:r>
            <a:r>
              <a:rPr lang="en-US" b="1" dirty="0" smtClean="0"/>
              <a:t>S</a:t>
            </a:r>
            <a:r>
              <a:rPr lang="en-US" dirty="0" smtClean="0"/>
              <a:t>ubstitution (CES)</a:t>
            </a:r>
          </a:p>
          <a:p>
            <a:pPr algn="ctr"/>
            <a:r>
              <a:rPr lang="en-US" dirty="0" smtClean="0"/>
              <a:t>Function</a:t>
            </a:r>
            <a:endParaRPr lang="en-US" dirty="0"/>
          </a:p>
        </p:txBody>
      </p:sp>
    </p:spTree>
    <p:extLst>
      <p:ext uri="{BB962C8B-B14F-4D97-AF65-F5344CB8AC3E}">
        <p14:creationId xmlns:p14="http://schemas.microsoft.com/office/powerpoint/2010/main" val="14816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33"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15</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00" y="2375418"/>
            <a:ext cx="2187777" cy="2095982"/>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787209" y="1516981"/>
                <a:ext cx="914400" cy="336885"/>
              </a:xfrm>
              <a:prstGeom prst="rect">
                <a:avLst/>
              </a:prstGeom>
              <a:noFill/>
            </p:spPr>
            <p:txBody>
              <a:bodyPr wrap="none" lIns="0" tIns="0" rIns="0" bIns="0" rtlCol="0">
                <a:noAutofit/>
              </a:bodyPr>
              <a:lstStyle/>
              <a:p>
                <a:pPr algn="ctr">
                  <a:buClr>
                    <a:schemeClr val="accent1"/>
                  </a:buClr>
                </a:pPr>
                <a:r>
                  <a:rPr lang="en-US" sz="2400" dirty="0" smtClean="0"/>
                  <a:t>Leontief</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=0</m:t>
                      </m:r>
                    </m:oMath>
                  </m:oMathPara>
                </a14:m>
                <a:endParaRPr lang="en-US" sz="24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87209" y="1516981"/>
                <a:ext cx="914400" cy="336885"/>
              </a:xfrm>
              <a:prstGeom prst="rect">
                <a:avLst/>
              </a:prstGeom>
              <a:blipFill rotWithShape="0">
                <a:blip r:embed="rId4"/>
                <a:stretch>
                  <a:fillRect l="-30000" t="-27273" r="-30667" b="-129091"/>
                </a:stretch>
              </a:blipFill>
            </p:spPr>
            <p:txBody>
              <a:bodyPr/>
              <a:lstStyle/>
              <a:p>
                <a:r>
                  <a:rPr lang="en-US">
                    <a:noFill/>
                  </a:rPr>
                  <a:t> </a:t>
                </a:r>
              </a:p>
            </p:txBody>
          </p:sp>
        </mc:Fallback>
      </mc:AlternateContent>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509" y="2375418"/>
            <a:ext cx="2218079" cy="2095982"/>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3985314" y="1515579"/>
                <a:ext cx="914400" cy="336885"/>
              </a:xfrm>
              <a:prstGeom prst="rect">
                <a:avLst/>
              </a:prstGeom>
              <a:noFill/>
            </p:spPr>
            <p:txBody>
              <a:bodyPr wrap="none" lIns="0" tIns="0" rIns="0" bIns="0" rtlCol="0">
                <a:noAutofit/>
              </a:bodyPr>
              <a:lstStyle/>
              <a:p>
                <a:pPr algn="ctr">
                  <a:buClr>
                    <a:schemeClr val="accent1"/>
                  </a:buClr>
                </a:pPr>
                <a:r>
                  <a:rPr lang="en-US" sz="2400" dirty="0" smtClean="0"/>
                  <a:t>Cobb-Douglas</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=1</m:t>
                      </m:r>
                    </m:oMath>
                  </m:oMathPara>
                </a14:m>
                <a:endParaRPr lang="en-US" sz="2400" dirty="0" smtClean="0"/>
              </a:p>
            </p:txBody>
          </p:sp>
        </mc:Choice>
        <mc:Fallback xmlns="">
          <p:sp>
            <p:nvSpPr>
              <p:cNvPr id="23" name="TextBox 22"/>
              <p:cNvSpPr txBox="1">
                <a:spLocks noRot="1" noChangeAspect="1" noMove="1" noResize="1" noEditPoints="1" noAdjustHandles="1" noChangeArrowheads="1" noChangeShapeType="1" noTextEdit="1"/>
              </p:cNvSpPr>
              <p:nvPr/>
            </p:nvSpPr>
            <p:spPr>
              <a:xfrm>
                <a:off x="3985314" y="1515579"/>
                <a:ext cx="914400" cy="336885"/>
              </a:xfrm>
              <a:prstGeom prst="rect">
                <a:avLst/>
              </a:prstGeom>
              <a:blipFill rotWithShape="0">
                <a:blip r:embed="rId6"/>
                <a:stretch>
                  <a:fillRect l="-78000" t="-27273" r="-77333" b="-129091"/>
                </a:stretch>
              </a:blipFill>
            </p:spPr>
            <p:txBody>
              <a:bodyPr/>
              <a:lstStyle/>
              <a:p>
                <a:r>
                  <a:rPr lang="en-US">
                    <a:noFill/>
                  </a:rPr>
                  <a:t> </a:t>
                </a:r>
              </a:p>
            </p:txBody>
          </p:sp>
        </mc:Fallback>
      </mc:AlternateContent>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3320" y="2375418"/>
            <a:ext cx="2140550" cy="2099778"/>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6949669" y="1515578"/>
                <a:ext cx="914400" cy="336885"/>
              </a:xfrm>
              <a:prstGeom prst="rect">
                <a:avLst/>
              </a:prstGeom>
              <a:noFill/>
            </p:spPr>
            <p:txBody>
              <a:bodyPr wrap="none" lIns="0" tIns="0" rIns="0" bIns="0" rtlCol="0">
                <a:noAutofit/>
              </a:bodyPr>
              <a:lstStyle/>
              <a:p>
                <a:pPr algn="ctr">
                  <a:buClr>
                    <a:schemeClr val="accent1"/>
                  </a:buClr>
                </a:pPr>
                <a:r>
                  <a:rPr lang="en-US" sz="2400" dirty="0" smtClean="0"/>
                  <a:t>Perfect substitution</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oMath>
                  </m:oMathPara>
                </a14:m>
                <a:endParaRPr lang="en-US" sz="2400" dirty="0" smtClean="0"/>
              </a:p>
            </p:txBody>
          </p:sp>
        </mc:Choice>
        <mc:Fallback xmlns="">
          <p:sp>
            <p:nvSpPr>
              <p:cNvPr id="25" name="TextBox 24"/>
              <p:cNvSpPr txBox="1">
                <a:spLocks noRot="1" noChangeAspect="1" noMove="1" noResize="1" noEditPoints="1" noAdjustHandles="1" noChangeArrowheads="1" noChangeShapeType="1" noTextEdit="1"/>
              </p:cNvSpPr>
              <p:nvPr/>
            </p:nvSpPr>
            <p:spPr>
              <a:xfrm>
                <a:off x="6949669" y="1515578"/>
                <a:ext cx="914400" cy="336885"/>
              </a:xfrm>
              <a:prstGeom prst="rect">
                <a:avLst/>
              </a:prstGeom>
              <a:blipFill rotWithShape="0">
                <a:blip r:embed="rId8"/>
                <a:stretch>
                  <a:fillRect l="-112667" t="-27273" r="-113333" b="-120000"/>
                </a:stretch>
              </a:blipFill>
            </p:spPr>
            <p:txBody>
              <a:bodyPr/>
              <a:lstStyle/>
              <a:p>
                <a:r>
                  <a:rPr lang="en-US">
                    <a:noFill/>
                  </a:rPr>
                  <a:t> </a:t>
                </a:r>
              </a:p>
            </p:txBody>
          </p:sp>
        </mc:Fallback>
      </mc:AlternateContent>
      <p:sp>
        <p:nvSpPr>
          <p:cNvPr id="21" name="Rectangle 20"/>
          <p:cNvSpPr/>
          <p:nvPr/>
        </p:nvSpPr>
        <p:spPr>
          <a:xfrm>
            <a:off x="2323985" y="4654398"/>
            <a:ext cx="4237057" cy="338554"/>
          </a:xfrm>
          <a:prstGeom prst="rect">
            <a:avLst/>
          </a:prstGeom>
        </p:spPr>
        <p:txBody>
          <a:bodyPr wrap="none">
            <a:spAutoFit/>
          </a:bodyPr>
          <a:lstStyle/>
          <a:p>
            <a:r>
              <a:rPr lang="en-US" sz="1600" dirty="0" smtClean="0"/>
              <a:t>Where “Q” represents the level of production</a:t>
            </a:r>
            <a:endParaRPr lang="en-US" dirty="0"/>
          </a:p>
        </p:txBody>
      </p:sp>
    </p:spTree>
    <p:extLst>
      <p:ext uri="{BB962C8B-B14F-4D97-AF65-F5344CB8AC3E}">
        <p14:creationId xmlns:p14="http://schemas.microsoft.com/office/powerpoint/2010/main" val="17195224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16</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5" name="Picture 4"/>
          <p:cNvPicPr>
            <a:picLocks noChangeAspect="1"/>
          </p:cNvPicPr>
          <p:nvPr/>
        </p:nvPicPr>
        <p:blipFill>
          <a:blip r:embed="rId3"/>
          <a:stretch>
            <a:fillRect/>
          </a:stretch>
        </p:blipFill>
        <p:spPr>
          <a:xfrm>
            <a:off x="296121" y="2656472"/>
            <a:ext cx="3127723" cy="1410989"/>
          </a:xfrm>
          <a:prstGeom prst="rect">
            <a:avLst/>
          </a:prstGeom>
        </p:spPr>
      </p:pic>
      <p:sp>
        <p:nvSpPr>
          <p:cNvPr id="23" name="Rectangle 22"/>
          <p:cNvSpPr/>
          <p:nvPr/>
        </p:nvSpPr>
        <p:spPr>
          <a:xfrm>
            <a:off x="671054" y="1847843"/>
            <a:ext cx="2485197" cy="830997"/>
          </a:xfrm>
          <a:prstGeom prst="rect">
            <a:avLst/>
          </a:prstGeom>
        </p:spPr>
        <p:txBody>
          <a:bodyPr wrap="square">
            <a:spAutoFit/>
          </a:bodyPr>
          <a:lstStyle/>
          <a:p>
            <a:pPr algn="ctr"/>
            <a:r>
              <a:rPr lang="en-US" sz="1600" dirty="0" smtClean="0"/>
              <a:t>Aggregate investment options for thermal isolation</a:t>
            </a:r>
            <a:endParaRPr lang="en-US" dirty="0"/>
          </a:p>
        </p:txBody>
      </p:sp>
      <p:sp>
        <p:nvSpPr>
          <p:cNvPr id="8" name="Right Arrow 7"/>
          <p:cNvSpPr/>
          <p:nvPr/>
        </p:nvSpPr>
        <p:spPr>
          <a:xfrm>
            <a:off x="3499269" y="2895929"/>
            <a:ext cx="770021" cy="618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graphicFrame>
        <p:nvGraphicFramePr>
          <p:cNvPr id="26" name="Chart 25"/>
          <p:cNvGraphicFramePr>
            <a:graphicFrameLocks/>
          </p:cNvGraphicFramePr>
          <p:nvPr>
            <p:extLst>
              <p:ext uri="{D42A27DB-BD31-4B8C-83A1-F6EECF244321}">
                <p14:modId xmlns:p14="http://schemas.microsoft.com/office/powerpoint/2010/main" val="1559829375"/>
              </p:ext>
            </p:extLst>
          </p:nvPr>
        </p:nvGraphicFramePr>
        <p:xfrm>
          <a:off x="4517397" y="1721843"/>
          <a:ext cx="4176507" cy="3696157"/>
        </p:xfrm>
        <a:graphic>
          <a:graphicData uri="http://schemas.openxmlformats.org/drawingml/2006/chart">
            <c:chart xmlns:c="http://schemas.openxmlformats.org/drawingml/2006/chart" xmlns:r="http://schemas.openxmlformats.org/officeDocument/2006/relationships" r:id="rId4"/>
          </a:graphicData>
        </a:graphic>
      </p:graphicFrame>
      <p:pic>
        <p:nvPicPr>
          <p:cNvPr id="9" name="Grafik 8"/>
          <p:cNvPicPr>
            <a:picLocks noChangeAspect="1"/>
          </p:cNvPicPr>
          <p:nvPr/>
        </p:nvPicPr>
        <p:blipFill>
          <a:blip r:embed="rId5"/>
          <a:stretch>
            <a:fillRect/>
          </a:stretch>
        </p:blipFill>
        <p:spPr>
          <a:xfrm>
            <a:off x="7062911" y="442885"/>
            <a:ext cx="1789096" cy="960623"/>
          </a:xfrm>
          <a:prstGeom prst="rect">
            <a:avLst/>
          </a:prstGeom>
        </p:spPr>
      </p:pic>
    </p:spTree>
    <p:extLst>
      <p:ext uri="{BB962C8B-B14F-4D97-AF65-F5344CB8AC3E}">
        <p14:creationId xmlns:p14="http://schemas.microsoft.com/office/powerpoint/2010/main" val="114853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17</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graphicFrame>
        <p:nvGraphicFramePr>
          <p:cNvPr id="26" name="Chart 25"/>
          <p:cNvGraphicFramePr>
            <a:graphicFrameLocks/>
          </p:cNvGraphicFramePr>
          <p:nvPr>
            <p:extLst>
              <p:ext uri="{D42A27DB-BD31-4B8C-83A1-F6EECF244321}">
                <p14:modId xmlns:p14="http://schemas.microsoft.com/office/powerpoint/2010/main" val="611998917"/>
              </p:ext>
            </p:extLst>
          </p:nvPr>
        </p:nvGraphicFramePr>
        <p:xfrm>
          <a:off x="468000" y="1608794"/>
          <a:ext cx="3890958" cy="3382944"/>
        </p:xfrm>
        <a:graphic>
          <a:graphicData uri="http://schemas.openxmlformats.org/drawingml/2006/chart">
            <c:chart xmlns:c="http://schemas.openxmlformats.org/drawingml/2006/chart" xmlns:r="http://schemas.openxmlformats.org/officeDocument/2006/relationships" r:id="rId3"/>
          </a:graphicData>
        </a:graphic>
      </p:graphicFrame>
      <p:sp>
        <p:nvSpPr>
          <p:cNvPr id="13" name="Right Arrow 12"/>
          <p:cNvSpPr/>
          <p:nvPr/>
        </p:nvSpPr>
        <p:spPr>
          <a:xfrm>
            <a:off x="4358958" y="2252935"/>
            <a:ext cx="770021" cy="618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Fit</a:t>
            </a:r>
          </a:p>
        </p:txBody>
      </p:sp>
      <mc:AlternateContent xmlns:mc="http://schemas.openxmlformats.org/markup-compatibility/2006" xmlns:a14="http://schemas.microsoft.com/office/drawing/2010/main">
        <mc:Choice Requires="a14">
          <p:sp>
            <p:nvSpPr>
              <p:cNvPr id="14" name="Rectangle 13"/>
              <p:cNvSpPr/>
              <p:nvPr/>
            </p:nvSpPr>
            <p:spPr>
              <a:xfrm>
                <a:off x="6092105" y="4110353"/>
                <a:ext cx="2014782"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𝜎</m:t>
                          </m:r>
                        </m:e>
                        <m:sub>
                          <m:r>
                            <a:rPr lang="en-US" sz="1800" b="0" i="1" smtClean="0">
                              <a:latin typeface="Cambria Math" panose="02040503050406030204" pitchFamily="18" charset="0"/>
                            </a:rPr>
                            <m:t>𝐺𝑒𝑟𝑚𝑎𝑛𝑦</m:t>
                          </m:r>
                        </m:sub>
                      </m:sSub>
                      <m:r>
                        <a:rPr lang="en-US" sz="1800" b="0" i="1" smtClean="0">
                          <a:latin typeface="Cambria Math" panose="02040503050406030204" pitchFamily="18" charset="0"/>
                        </a:rPr>
                        <m:t>=0.352</m:t>
                      </m:r>
                    </m:oMath>
                  </m:oMathPara>
                </a14:m>
                <a:endParaRPr lang="en-US" sz="1800" dirty="0"/>
              </a:p>
            </p:txBody>
          </p:sp>
        </mc:Choice>
        <mc:Fallback xmlns="">
          <p:sp>
            <p:nvSpPr>
              <p:cNvPr id="14" name="Rectangle 13"/>
              <p:cNvSpPr>
                <a:spLocks noRot="1" noChangeAspect="1" noMove="1" noResize="1" noEditPoints="1" noAdjustHandles="1" noChangeArrowheads="1" noChangeShapeType="1" noTextEdit="1"/>
              </p:cNvSpPr>
              <p:nvPr/>
            </p:nvSpPr>
            <p:spPr>
              <a:xfrm>
                <a:off x="6092105" y="4110353"/>
                <a:ext cx="2014782" cy="391261"/>
              </a:xfrm>
              <a:prstGeom prst="rect">
                <a:avLst/>
              </a:prstGeom>
              <a:blipFill rotWithShape="0">
                <a:blip r:embed="rId6"/>
                <a:stretch>
                  <a:fillRect b="-7813"/>
                </a:stretch>
              </a:blipFill>
            </p:spPr>
            <p:txBody>
              <a:bodyPr/>
              <a:lstStyle/>
              <a:p>
                <a:r>
                  <a:rPr lang="en-US">
                    <a:noFill/>
                  </a:rPr>
                  <a:t> </a:t>
                </a:r>
              </a:p>
            </p:txBody>
          </p:sp>
        </mc:Fallback>
      </mc:AlternateContent>
      <p:sp>
        <p:nvSpPr>
          <p:cNvPr id="9" name="Down Arrow 8"/>
          <p:cNvSpPr/>
          <p:nvPr/>
        </p:nvSpPr>
        <p:spPr>
          <a:xfrm>
            <a:off x="6904103" y="3418394"/>
            <a:ext cx="401590" cy="53933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7" name="Rectangle 16"/>
          <p:cNvSpPr/>
          <p:nvPr/>
        </p:nvSpPr>
        <p:spPr>
          <a:xfrm>
            <a:off x="5458729" y="4620094"/>
            <a:ext cx="3281534" cy="584775"/>
          </a:xfrm>
          <a:prstGeom prst="rect">
            <a:avLst/>
          </a:prstGeom>
        </p:spPr>
        <p:txBody>
          <a:bodyPr wrap="square">
            <a:spAutoFit/>
          </a:bodyPr>
          <a:lstStyle/>
          <a:p>
            <a:pPr algn="ctr"/>
            <a:r>
              <a:rPr lang="en-US" sz="1600" dirty="0" smtClean="0"/>
              <a:t>Repeat the process for each of the 8 remaining EU regions</a:t>
            </a:r>
            <a:endParaRPr lang="en-US" dirty="0"/>
          </a:p>
        </p:txBody>
      </p:sp>
      <p:pic>
        <p:nvPicPr>
          <p:cNvPr id="35" name="Grafik 34"/>
          <p:cNvPicPr>
            <a:picLocks noChangeAspect="1"/>
          </p:cNvPicPr>
          <p:nvPr/>
        </p:nvPicPr>
        <p:blipFill>
          <a:blip r:embed="rId7"/>
          <a:stretch>
            <a:fillRect/>
          </a:stretch>
        </p:blipFill>
        <p:spPr>
          <a:xfrm>
            <a:off x="7062911" y="442885"/>
            <a:ext cx="1789096" cy="960623"/>
          </a:xfrm>
          <a:prstGeom prst="rect">
            <a:avLst/>
          </a:prstGeom>
        </p:spPr>
      </p:pic>
      <mc:AlternateContent xmlns:mc="http://schemas.openxmlformats.org/markup-compatibility/2006" xmlns:a14="http://schemas.microsoft.com/office/drawing/2010/main">
        <mc:Choice Requires="a14">
          <p:sp>
            <p:nvSpPr>
              <p:cNvPr id="36" name="TextBox 2"/>
              <p:cNvSpPr txBox="1"/>
              <p:nvPr/>
            </p:nvSpPr>
            <p:spPr>
              <a:xfrm>
                <a:off x="5221022" y="2038966"/>
                <a:ext cx="3683778" cy="591613"/>
              </a:xfrm>
              <a:prstGeom prst="rect">
                <a:avLst/>
              </a:prstGeom>
              <a:noFill/>
            </p:spPr>
            <p:txBody>
              <a:bodyPr wrap="none" lIns="0" tIns="0" rIns="0" bIns="0" rtlCol="0">
                <a:noAutofit/>
              </a:bodyPr>
              <a:lstStyle/>
              <a:p>
                <a:pPr>
                  <a:buClr>
                    <a:schemeClr val="accent1"/>
                  </a:buCl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𝑄</m:t>
                      </m:r>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i="1">
                              <a:latin typeface="Cambria Math" panose="02040503050406030204" pitchFamily="18" charset="0"/>
                            </a:rPr>
                            <m:t>[ </m:t>
                          </m:r>
                          <m:sSup>
                            <m:sSupPr>
                              <m:ctrlPr>
                                <a:rPr lang="en-US" sz="1600" i="1">
                                  <a:latin typeface="Cambria Math" panose="02040503050406030204" pitchFamily="18" charset="0"/>
                                </a:rPr>
                              </m:ctrlPr>
                            </m:sSupPr>
                            <m:e>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1</m:t>
                                      </m:r>
                                    </m:sub>
                                  </m:sSub>
                                </m:e>
                              </m:d>
                            </m:e>
                            <m:sup>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𝜌</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−1)</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rPr>
                                <m:t>)</m:t>
                              </m:r>
                            </m:e>
                            <m:sup>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𝜌</m:t>
                              </m:r>
                            </m:sup>
                          </m:sSup>
                          <m:r>
                            <a:rPr lang="en-US" sz="1600" i="1">
                              <a:latin typeface="Cambria Math" panose="02040503050406030204" pitchFamily="18" charset="0"/>
                            </a:rPr>
                            <m:t>]</m:t>
                          </m:r>
                        </m:e>
                        <m:sup>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𝜌</m:t>
                              </m:r>
                            </m:den>
                          </m:f>
                        </m:sup>
                      </m:sSup>
                    </m:oMath>
                  </m:oMathPara>
                </a14:m>
                <a:endParaRPr lang="en-US" sz="1600" dirty="0" smtClean="0"/>
              </a:p>
            </p:txBody>
          </p:sp>
        </mc:Choice>
        <mc:Fallback xmlns="">
          <p:sp>
            <p:nvSpPr>
              <p:cNvPr id="36" name="TextBox 2"/>
              <p:cNvSpPr txBox="1">
                <a:spLocks noRot="1" noChangeAspect="1" noMove="1" noResize="1" noEditPoints="1" noAdjustHandles="1" noChangeArrowheads="1" noChangeShapeType="1" noTextEdit="1"/>
              </p:cNvSpPr>
              <p:nvPr/>
            </p:nvSpPr>
            <p:spPr>
              <a:xfrm>
                <a:off x="5221022" y="2038966"/>
                <a:ext cx="3683778" cy="591613"/>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7" name="TextBox 3"/>
              <p:cNvSpPr txBox="1"/>
              <p:nvPr/>
            </p:nvSpPr>
            <p:spPr>
              <a:xfrm>
                <a:off x="6507764" y="2684916"/>
                <a:ext cx="914400" cy="914400"/>
              </a:xfrm>
              <a:prstGeom prst="rect">
                <a:avLst/>
              </a:prstGeom>
              <a:noFill/>
            </p:spPr>
            <p:txBody>
              <a:bodyPr wrap="none" lIns="0" tIns="0" rIns="0" bIns="0" rtlCol="0">
                <a:noAutofit/>
              </a:bodyPr>
              <a:lstStyle/>
              <a:p>
                <a:pPr>
                  <a:buClr>
                    <a:schemeClr val="accent1"/>
                  </a:buCl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𝜎</m:t>
                          </m:r>
                        </m:den>
                      </m:f>
                    </m:oMath>
                  </m:oMathPara>
                </a14:m>
                <a:endParaRPr lang="en-US" sz="1600" dirty="0" smtClean="0"/>
              </a:p>
            </p:txBody>
          </p:sp>
        </mc:Choice>
        <mc:Fallback xmlns="">
          <p:sp>
            <p:nvSpPr>
              <p:cNvPr id="37" name="TextBox 3"/>
              <p:cNvSpPr txBox="1">
                <a:spLocks noRot="1" noChangeAspect="1" noMove="1" noResize="1" noEditPoints="1" noAdjustHandles="1" noChangeArrowheads="1" noChangeShapeType="1" noTextEdit="1"/>
              </p:cNvSpPr>
              <p:nvPr/>
            </p:nvSpPr>
            <p:spPr>
              <a:xfrm>
                <a:off x="6507764" y="2684916"/>
                <a:ext cx="914400" cy="914400"/>
              </a:xfrm>
              <a:prstGeom prst="rect">
                <a:avLst/>
              </a:prstGeom>
              <a:blipFill>
                <a:blip r:embed="rId9"/>
                <a:stretch>
                  <a:fillRect l="-667" r="-17333"/>
                </a:stretch>
              </a:blipFill>
            </p:spPr>
            <p:txBody>
              <a:bodyPr/>
              <a:lstStyle/>
              <a:p>
                <a:r>
                  <a:rPr lang="de-DE">
                    <a:noFill/>
                  </a:rPr>
                  <a:t> </a:t>
                </a:r>
              </a:p>
            </p:txBody>
          </p:sp>
        </mc:Fallback>
      </mc:AlternateContent>
    </p:spTree>
    <p:extLst>
      <p:ext uri="{BB962C8B-B14F-4D97-AF65-F5344CB8AC3E}">
        <p14:creationId xmlns:p14="http://schemas.microsoft.com/office/powerpoint/2010/main" val="313224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18</a:t>
            </a:fld>
            <a:endParaRPr lang="de-DE" dirty="0"/>
          </a:p>
        </p:txBody>
      </p:sp>
      <p:sp>
        <p:nvSpPr>
          <p:cNvPr id="2" name="Titel 1"/>
          <p:cNvSpPr>
            <a:spLocks noGrp="1"/>
          </p:cNvSpPr>
          <p:nvPr>
            <p:ph type="title"/>
          </p:nvPr>
        </p:nvSpPr>
        <p:spPr/>
        <p:txBody>
          <a:bodyPr/>
          <a:lstStyle/>
          <a:p>
            <a:r>
              <a:rPr lang="en-US" dirty="0" smtClean="0"/>
              <a:t>Environmental Tax Reform</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Double dividend hypothesis</a:t>
            </a:r>
            <a:endParaRPr lang="en-US" dirty="0"/>
          </a:p>
        </p:txBody>
      </p:sp>
      <p:sp>
        <p:nvSpPr>
          <p:cNvPr id="10" name="Inhaltsplatzhalter 2"/>
          <p:cNvSpPr txBox="1">
            <a:spLocks/>
          </p:cNvSpPr>
          <p:nvPr/>
        </p:nvSpPr>
        <p:spPr>
          <a:xfrm>
            <a:off x="468000" y="1435938"/>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b="1" dirty="0" smtClean="0"/>
              <a:t>Concept</a:t>
            </a:r>
          </a:p>
          <a:p>
            <a:r>
              <a:rPr lang="en-US" sz="1400" dirty="0" smtClean="0"/>
              <a:t>It </a:t>
            </a:r>
            <a:r>
              <a:rPr lang="en-US" sz="1400" dirty="0"/>
              <a:t>refers to the notion that environmental taxes can </a:t>
            </a:r>
            <a:r>
              <a:rPr lang="en-US" sz="1400" u="sng" dirty="0"/>
              <a:t>both</a:t>
            </a:r>
            <a:r>
              <a:rPr lang="en-US" sz="1400" dirty="0"/>
              <a:t> </a:t>
            </a:r>
            <a:r>
              <a:rPr lang="en-US" sz="1400" b="1" dirty="0"/>
              <a:t>reduce pollution (the first dividend) </a:t>
            </a:r>
            <a:r>
              <a:rPr lang="en-US" sz="1400" dirty="0"/>
              <a:t>and </a:t>
            </a:r>
            <a:r>
              <a:rPr lang="en-US" sz="1400" b="1" dirty="0"/>
              <a:t>reduce the overall economic costs</a:t>
            </a:r>
            <a:r>
              <a:rPr lang="en-US" sz="1400" dirty="0"/>
              <a:t> associated with </a:t>
            </a:r>
            <a:r>
              <a:rPr lang="en-US" sz="1400" dirty="0" smtClean="0"/>
              <a:t>the (suboptimal) </a:t>
            </a:r>
            <a:r>
              <a:rPr lang="en-US" sz="1400" dirty="0"/>
              <a:t>tax system by using the revenue generated to </a:t>
            </a:r>
            <a:r>
              <a:rPr lang="en-US" sz="1400" b="1" dirty="0"/>
              <a:t>displace other more distortionary taxes</a:t>
            </a:r>
            <a:r>
              <a:rPr lang="en-US" sz="1400" dirty="0"/>
              <a:t> that slow economic growth at the same time </a:t>
            </a:r>
            <a:r>
              <a:rPr lang="en-US" sz="1400" b="1" dirty="0"/>
              <a:t>(the second dividend</a:t>
            </a:r>
            <a:r>
              <a:rPr lang="en-US" sz="1400" b="1" dirty="0" smtClean="0"/>
              <a:t>)</a:t>
            </a:r>
            <a:r>
              <a:rPr lang="en-US" sz="1400" dirty="0" smtClean="0"/>
              <a:t>.</a:t>
            </a:r>
          </a:p>
        </p:txBody>
      </p:sp>
      <p:sp>
        <p:nvSpPr>
          <p:cNvPr id="4" name="Rectangle 3"/>
          <p:cNvSpPr/>
          <p:nvPr/>
        </p:nvSpPr>
        <p:spPr>
          <a:xfrm>
            <a:off x="468000" y="5048342"/>
            <a:ext cx="8607248" cy="230832"/>
          </a:xfrm>
          <a:prstGeom prst="rect">
            <a:avLst/>
          </a:prstGeom>
        </p:spPr>
        <p:txBody>
          <a:bodyPr wrap="square">
            <a:spAutoFit/>
          </a:bodyPr>
          <a:lstStyle/>
          <a:p>
            <a:r>
              <a:rPr lang="en-US" sz="900" dirty="0"/>
              <a:t>https://www.eea.europa.eu/help/glossary/eea-glossary/double-dividend#:~:text=with%20javascript%20off.-,Term,time%20(the%20second%20dividend).</a:t>
            </a:r>
          </a:p>
        </p:txBody>
      </p:sp>
      <p:pic>
        <p:nvPicPr>
          <p:cNvPr id="2050" name="Picture 2" descr="100% renewable and eco-friendly – how green electricity is generated in a wind  power plant - voestalp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267" y="3255054"/>
            <a:ext cx="2438111" cy="1625407"/>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a:extLst/>
        </p:spPr>
      </p:pic>
      <p:pic>
        <p:nvPicPr>
          <p:cNvPr id="2054" name="Picture 6" descr="Erste revised the forecast for Romania's economic growth in 2017, to 5.1 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016" y="3259541"/>
            <a:ext cx="2431380" cy="162092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1836344" y="2916500"/>
            <a:ext cx="1939955" cy="338554"/>
          </a:xfrm>
          <a:prstGeom prst="rect">
            <a:avLst/>
          </a:prstGeom>
        </p:spPr>
        <p:txBody>
          <a:bodyPr wrap="none">
            <a:spAutoFit/>
          </a:bodyPr>
          <a:lstStyle/>
          <a:p>
            <a:r>
              <a:rPr lang="en-US" sz="1600" dirty="0" smtClean="0"/>
              <a:t>1. Lower emissions</a:t>
            </a:r>
            <a:endParaRPr lang="en-US" dirty="0"/>
          </a:p>
        </p:txBody>
      </p:sp>
      <p:sp>
        <p:nvSpPr>
          <p:cNvPr id="16" name="Rectangle 15"/>
          <p:cNvSpPr/>
          <p:nvPr/>
        </p:nvSpPr>
        <p:spPr>
          <a:xfrm>
            <a:off x="4917181" y="2951438"/>
            <a:ext cx="2525050" cy="338554"/>
          </a:xfrm>
          <a:prstGeom prst="rect">
            <a:avLst/>
          </a:prstGeom>
        </p:spPr>
        <p:txBody>
          <a:bodyPr wrap="none">
            <a:spAutoFit/>
          </a:bodyPr>
          <a:lstStyle/>
          <a:p>
            <a:r>
              <a:rPr lang="en-US" sz="1600" dirty="0" smtClean="0"/>
              <a:t>2. Better economic output</a:t>
            </a:r>
            <a:endParaRPr lang="en-US" dirty="0"/>
          </a:p>
        </p:txBody>
      </p:sp>
    </p:spTree>
    <p:extLst>
      <p:ext uri="{BB962C8B-B14F-4D97-AF65-F5344CB8AC3E}">
        <p14:creationId xmlns:p14="http://schemas.microsoft.com/office/powerpoint/2010/main" val="238844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11"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19</a:t>
            </a:fld>
            <a:endParaRPr lang="de-DE" dirty="0"/>
          </a:p>
        </p:txBody>
      </p:sp>
      <p:sp>
        <p:nvSpPr>
          <p:cNvPr id="2" name="Titel 1"/>
          <p:cNvSpPr>
            <a:spLocks noGrp="1"/>
          </p:cNvSpPr>
          <p:nvPr>
            <p:ph type="title"/>
          </p:nvPr>
        </p:nvSpPr>
        <p:spPr/>
        <p:txBody>
          <a:bodyPr/>
          <a:lstStyle/>
          <a:p>
            <a:r>
              <a:rPr lang="en-US" dirty="0" smtClean="0"/>
              <a:t>Environmental Tax Reform</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What researchers say?</a:t>
            </a:r>
            <a:endParaRPr lang="en-US" dirty="0"/>
          </a:p>
        </p:txBody>
      </p:sp>
      <p:sp>
        <p:nvSpPr>
          <p:cNvPr id="4" name="Rectangle 3"/>
          <p:cNvSpPr/>
          <p:nvPr/>
        </p:nvSpPr>
        <p:spPr>
          <a:xfrm>
            <a:off x="468000" y="5048342"/>
            <a:ext cx="8607248" cy="230832"/>
          </a:xfrm>
          <a:prstGeom prst="rect">
            <a:avLst/>
          </a:prstGeom>
        </p:spPr>
        <p:txBody>
          <a:bodyPr wrap="square">
            <a:spAutoFit/>
          </a:bodyPr>
          <a:lstStyle/>
          <a:p>
            <a:r>
              <a:rPr lang="en-US" sz="900" dirty="0"/>
              <a:t>https://www.eea.europa.eu/help/glossary/eea-glossary/double-dividend#:~:text=with%20javascript%20off.-,Term,time%20(the%20second%20dividend).</a:t>
            </a:r>
          </a:p>
        </p:txBody>
      </p:sp>
      <p:sp>
        <p:nvSpPr>
          <p:cNvPr id="8" name="Inhaltsplatzhalter 2"/>
          <p:cNvSpPr txBox="1">
            <a:spLocks/>
          </p:cNvSpPr>
          <p:nvPr/>
        </p:nvSpPr>
        <p:spPr>
          <a:xfrm>
            <a:off x="468000" y="1430520"/>
            <a:ext cx="7926605" cy="3478995"/>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smtClean="0"/>
              <a:t>Authors agree that in addition to the economic dividend, there can be other benefits (other dividends) from ETRs:</a:t>
            </a:r>
          </a:p>
          <a:p>
            <a:r>
              <a:rPr lang="en-US" dirty="0" smtClean="0"/>
              <a:t>Employment increase</a:t>
            </a:r>
          </a:p>
          <a:p>
            <a:r>
              <a:rPr lang="en-US" dirty="0" smtClean="0"/>
              <a:t>Fair income distribution</a:t>
            </a:r>
          </a:p>
          <a:p>
            <a:r>
              <a:rPr lang="en-US" dirty="0" smtClean="0"/>
              <a:t>Progressive taxation</a:t>
            </a:r>
          </a:p>
          <a:p>
            <a:pPr marL="0" indent="0">
              <a:buNone/>
            </a:pPr>
            <a:endParaRPr lang="en-US" dirty="0"/>
          </a:p>
          <a:p>
            <a:pPr marL="0" indent="0">
              <a:buNone/>
            </a:pPr>
            <a:r>
              <a:rPr lang="en-US" dirty="0" smtClean="0"/>
              <a:t>However, these dividends do not always happen and ETR options have to be investigated in a case by case basis in order to assess which dividends appear for each policy option.</a:t>
            </a:r>
            <a:endParaRPr lang="en-US" dirty="0"/>
          </a:p>
        </p:txBody>
      </p:sp>
    </p:spTree>
    <p:extLst>
      <p:ext uri="{BB962C8B-B14F-4D97-AF65-F5344CB8AC3E}">
        <p14:creationId xmlns:p14="http://schemas.microsoft.com/office/powerpoint/2010/main" val="135200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en-US" dirty="0" smtClean="0"/>
              <a:t>Introduction</a:t>
            </a:r>
          </a:p>
          <a:p>
            <a:r>
              <a:rPr lang="en-US" dirty="0" smtClean="0"/>
              <a:t>Methodological implementations</a:t>
            </a:r>
          </a:p>
          <a:p>
            <a:pPr lvl="1"/>
            <a:r>
              <a:rPr lang="en-US" dirty="0" smtClean="0"/>
              <a:t>Household consumption</a:t>
            </a:r>
          </a:p>
          <a:p>
            <a:pPr lvl="1"/>
            <a:r>
              <a:rPr lang="en-US" dirty="0" smtClean="0"/>
              <a:t>Elasticity of substitution between energy and housing services</a:t>
            </a:r>
          </a:p>
          <a:p>
            <a:r>
              <a:rPr lang="en-US" dirty="0" smtClean="0"/>
              <a:t>Environmental </a:t>
            </a:r>
            <a:r>
              <a:rPr lang="en-US" dirty="0"/>
              <a:t>tax reform (ETR</a:t>
            </a:r>
            <a:r>
              <a:rPr lang="en-US" dirty="0" smtClean="0"/>
              <a:t>)</a:t>
            </a:r>
          </a:p>
          <a:p>
            <a:r>
              <a:rPr lang="en-US" dirty="0" smtClean="0"/>
              <a:t>Scenarios</a:t>
            </a:r>
          </a:p>
          <a:p>
            <a:r>
              <a:rPr lang="en-US" dirty="0" smtClean="0"/>
              <a:t>Results</a:t>
            </a:r>
          </a:p>
          <a:p>
            <a:r>
              <a:rPr lang="en-US" dirty="0" smtClean="0"/>
              <a:t>Limitations and insights</a:t>
            </a:r>
          </a:p>
          <a:p>
            <a:r>
              <a:rPr lang="en-US" dirty="0" smtClean="0"/>
              <a:t>Next steps</a:t>
            </a:r>
          </a:p>
          <a:p>
            <a:endParaRPr lang="en-US" dirty="0"/>
          </a:p>
        </p:txBody>
      </p:sp>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a:t>
            </a:fld>
            <a:endParaRPr lang="de-DE" dirty="0"/>
          </a:p>
        </p:txBody>
      </p:sp>
      <p:sp>
        <p:nvSpPr>
          <p:cNvPr id="2" name="Titel 1"/>
          <p:cNvSpPr>
            <a:spLocks noGrp="1"/>
          </p:cNvSpPr>
          <p:nvPr>
            <p:ph type="title"/>
          </p:nvPr>
        </p:nvSpPr>
        <p:spPr/>
        <p:txBody>
          <a:bodyPr/>
          <a:lstStyle/>
          <a:p>
            <a:r>
              <a:rPr lang="de-DE" dirty="0" smtClean="0"/>
              <a:t>Agenda</a:t>
            </a:r>
            <a:endParaRPr lang="de-DE" dirty="0"/>
          </a:p>
        </p:txBody>
      </p:sp>
    </p:spTree>
    <p:extLst>
      <p:ext uri="{BB962C8B-B14F-4D97-AF65-F5344CB8AC3E}">
        <p14:creationId xmlns:p14="http://schemas.microsoft.com/office/powerpoint/2010/main" val="23540058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20</a:t>
            </a:fld>
            <a:endParaRPr lang="de-DE" dirty="0"/>
          </a:p>
        </p:txBody>
      </p:sp>
      <p:sp>
        <p:nvSpPr>
          <p:cNvPr id="2" name="Titel 1"/>
          <p:cNvSpPr>
            <a:spLocks noGrp="1"/>
          </p:cNvSpPr>
          <p:nvPr>
            <p:ph type="title"/>
          </p:nvPr>
        </p:nvSpPr>
        <p:spPr/>
        <p:txBody>
          <a:bodyPr/>
          <a:lstStyle/>
          <a:p>
            <a:r>
              <a:rPr lang="en-US" dirty="0" smtClean="0"/>
              <a:t>Scenarios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a:t>Reduction of overall energy-related CO2 emissions</a:t>
            </a:r>
          </a:p>
        </p:txBody>
      </p:sp>
      <p:sp>
        <p:nvSpPr>
          <p:cNvPr id="8" name="Textplatzhalter 3"/>
          <p:cNvSpPr txBox="1">
            <a:spLocks/>
          </p:cNvSpPr>
          <p:nvPr/>
        </p:nvSpPr>
        <p:spPr>
          <a:xfrm>
            <a:off x="468000" y="1423436"/>
            <a:ext cx="8208000" cy="276225"/>
          </a:xfrm>
          <a:prstGeom prst="rect">
            <a:avLst/>
          </a:prstGeom>
        </p:spPr>
        <p:txBody>
          <a:bodyPr vert="horz" lIns="0" tIns="0" rIns="0" bIns="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800" kern="1200" baseline="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Reference scenario </a:t>
            </a:r>
            <a:r>
              <a:rPr lang="en-US" b="1" dirty="0" smtClean="0"/>
              <a:t>[REF]</a:t>
            </a:r>
          </a:p>
          <a:p>
            <a:pPr marL="285750" indent="-285750">
              <a:buFont typeface="Arial" panose="020B0604020202020204" pitchFamily="34" charset="0"/>
              <a:buChar char="•"/>
            </a:pPr>
            <a:r>
              <a:rPr lang="en-US" dirty="0" smtClean="0"/>
              <a:t>Considers the economic effect of </a:t>
            </a:r>
            <a:r>
              <a:rPr lang="en-US" dirty="0" err="1" smtClean="0"/>
              <a:t>Covid</a:t>
            </a:r>
            <a:r>
              <a:rPr lang="en-US" dirty="0" smtClean="0"/>
              <a:t> in 2020</a:t>
            </a:r>
          </a:p>
          <a:p>
            <a:pPr marL="285750" indent="-285750">
              <a:buFont typeface="Arial" panose="020B0604020202020204" pitchFamily="34" charset="0"/>
              <a:buChar char="•"/>
            </a:pPr>
            <a:r>
              <a:rPr lang="en-US" dirty="0" smtClean="0"/>
              <a:t>Reduction in ESD sectors only through technology development</a:t>
            </a:r>
            <a:endParaRPr lang="en-US" dirty="0"/>
          </a:p>
        </p:txBody>
      </p:sp>
      <p:sp>
        <p:nvSpPr>
          <p:cNvPr id="9" name="Textplatzhalter 3"/>
          <p:cNvSpPr txBox="1">
            <a:spLocks/>
          </p:cNvSpPr>
          <p:nvPr/>
        </p:nvSpPr>
        <p:spPr>
          <a:xfrm>
            <a:off x="468000" y="2769920"/>
            <a:ext cx="8208000" cy="276225"/>
          </a:xfrm>
          <a:prstGeom prst="rect">
            <a:avLst/>
          </a:prstGeom>
        </p:spPr>
        <p:txBody>
          <a:bodyPr vert="horz" lIns="0" tIns="0" rIns="0" bIns="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800" kern="1200" baseline="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Reduction Scenario </a:t>
            </a:r>
            <a:r>
              <a:rPr lang="en-US" b="1" dirty="0" smtClean="0"/>
              <a:t>[CME]</a:t>
            </a:r>
          </a:p>
          <a:p>
            <a:pPr marL="285750" indent="-285750">
              <a:buFont typeface="Arial" panose="020B0604020202020204" pitchFamily="34" charset="0"/>
              <a:buChar char="•"/>
            </a:pPr>
            <a:r>
              <a:rPr lang="en-US" dirty="0" smtClean="0"/>
              <a:t>Also known as “Current mechanisms” from ARIADNE project</a:t>
            </a:r>
          </a:p>
          <a:p>
            <a:pPr marL="285750" indent="-285750">
              <a:buFont typeface="Arial" panose="020B0604020202020204" pitchFamily="34" charset="0"/>
              <a:buChar char="•"/>
            </a:pPr>
            <a:r>
              <a:rPr lang="en-US" dirty="0" smtClean="0"/>
              <a:t>Overall emissions reduction of 53% in 2030 compared to 2005 levels</a:t>
            </a:r>
          </a:p>
          <a:p>
            <a:pPr marL="285750" indent="-285750">
              <a:buFont typeface="Arial" panose="020B0604020202020204" pitchFamily="34" charset="0"/>
              <a:buChar char="•"/>
            </a:pPr>
            <a:r>
              <a:rPr lang="en-US" dirty="0" smtClean="0"/>
              <a:t>62% reduction in ETS sectors and 44% reduction in ESD sectors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89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21</a:t>
            </a:fld>
            <a:endParaRPr lang="de-DE" dirty="0"/>
          </a:p>
        </p:txBody>
      </p:sp>
      <p:sp>
        <p:nvSpPr>
          <p:cNvPr id="2" name="Titel 1"/>
          <p:cNvSpPr>
            <a:spLocks noGrp="1"/>
          </p:cNvSpPr>
          <p:nvPr>
            <p:ph type="title"/>
          </p:nvPr>
        </p:nvSpPr>
        <p:spPr/>
        <p:txBody>
          <a:bodyPr/>
          <a:lstStyle/>
          <a:p>
            <a:r>
              <a:rPr lang="en-US" dirty="0" smtClean="0"/>
              <a:t>Scenarios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Environmental Tax Reform Scenarios</a:t>
            </a:r>
            <a:endParaRPr lang="en-US" dirty="0"/>
          </a:p>
        </p:txBody>
      </p:sp>
      <p:sp>
        <p:nvSpPr>
          <p:cNvPr id="8" name="Inhaltsplatzhalter 2"/>
          <p:cNvSpPr>
            <a:spLocks noGrp="1"/>
          </p:cNvSpPr>
          <p:nvPr>
            <p:ph idx="1"/>
          </p:nvPr>
        </p:nvSpPr>
        <p:spPr>
          <a:xfrm>
            <a:off x="468313" y="1597025"/>
            <a:ext cx="8207375" cy="3492500"/>
          </a:xfrm>
        </p:spPr>
        <p:txBody>
          <a:bodyPr/>
          <a:lstStyle/>
          <a:p>
            <a:pPr marL="0" indent="0">
              <a:buNone/>
            </a:pPr>
            <a:r>
              <a:rPr lang="en-US" dirty="0" smtClean="0"/>
              <a:t>The Environmental tax reform scenarios consider that the emission targets in the ESD sectors are reached through a national cap-and-trade system and the revenues are used in one of the four schemes:</a:t>
            </a:r>
          </a:p>
          <a:p>
            <a:pPr marL="342900" indent="-342900">
              <a:buFont typeface="+mj-lt"/>
              <a:buAutoNum type="arabicPeriod"/>
            </a:pPr>
            <a:r>
              <a:rPr lang="en-US" dirty="0" smtClean="0"/>
              <a:t>No revenue recycling – Status Quo </a:t>
            </a:r>
            <a:r>
              <a:rPr lang="en-US" b="1" dirty="0" smtClean="0"/>
              <a:t>[CME]</a:t>
            </a:r>
          </a:p>
          <a:p>
            <a:pPr marL="342900" indent="-342900">
              <a:buFont typeface="+mj-lt"/>
              <a:buAutoNum type="arabicPeriod"/>
            </a:pPr>
            <a:r>
              <a:rPr lang="en-US" dirty="0" smtClean="0"/>
              <a:t>Per capita redistribution </a:t>
            </a:r>
            <a:r>
              <a:rPr lang="en-US" b="1" dirty="0" smtClean="0"/>
              <a:t>[</a:t>
            </a:r>
            <a:r>
              <a:rPr lang="en-US" b="1" dirty="0" err="1" smtClean="0"/>
              <a:t>CME_cap</a:t>
            </a:r>
            <a:r>
              <a:rPr lang="en-US" b="1" dirty="0" smtClean="0"/>
              <a:t>]</a:t>
            </a:r>
          </a:p>
          <a:p>
            <a:pPr marL="342900" indent="-342900">
              <a:buFont typeface="+mj-lt"/>
              <a:buAutoNum type="arabicPeriod"/>
            </a:pPr>
            <a:r>
              <a:rPr lang="en-US" dirty="0" smtClean="0"/>
              <a:t>Reduction of Labor tax </a:t>
            </a:r>
            <a:r>
              <a:rPr lang="en-US" b="1" dirty="0" smtClean="0"/>
              <a:t>[</a:t>
            </a:r>
            <a:r>
              <a:rPr lang="en-US" b="1" dirty="0" err="1" smtClean="0"/>
              <a:t>CME_lab</a:t>
            </a:r>
            <a:r>
              <a:rPr lang="en-US" b="1" dirty="0" smtClean="0"/>
              <a:t>]</a:t>
            </a:r>
          </a:p>
          <a:p>
            <a:pPr marL="342900" indent="-342900">
              <a:buFont typeface="+mj-lt"/>
              <a:buAutoNum type="arabicPeriod"/>
            </a:pPr>
            <a:r>
              <a:rPr lang="en-US" dirty="0" smtClean="0"/>
              <a:t>Reduction of Value added tax (VAT) </a:t>
            </a:r>
            <a:r>
              <a:rPr lang="en-US" b="1" dirty="0" smtClean="0"/>
              <a:t>[</a:t>
            </a:r>
            <a:r>
              <a:rPr lang="en-US" b="1" dirty="0" err="1" smtClean="0"/>
              <a:t>CME_vat</a:t>
            </a:r>
            <a:r>
              <a:rPr lang="en-US" b="1" dirty="0" smtClean="0"/>
              <a:t>]</a:t>
            </a:r>
          </a:p>
        </p:txBody>
      </p:sp>
    </p:spTree>
    <p:extLst>
      <p:ext uri="{BB962C8B-B14F-4D97-AF65-F5344CB8AC3E}">
        <p14:creationId xmlns:p14="http://schemas.microsoft.com/office/powerpoint/2010/main" val="1263177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22</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GDP - Germany</a:t>
            </a:r>
            <a:endParaRPr lang="en-US" dirty="0"/>
          </a:p>
        </p:txBody>
      </p:sp>
      <p:graphicFrame>
        <p:nvGraphicFramePr>
          <p:cNvPr id="9" name="Diagramm 8"/>
          <p:cNvGraphicFramePr>
            <a:graphicFrameLocks/>
          </p:cNvGraphicFramePr>
          <p:nvPr>
            <p:extLst>
              <p:ext uri="{D42A27DB-BD31-4B8C-83A1-F6EECF244321}">
                <p14:modId xmlns:p14="http://schemas.microsoft.com/office/powerpoint/2010/main" val="674407831"/>
              </p:ext>
            </p:extLst>
          </p:nvPr>
        </p:nvGraphicFramePr>
        <p:xfrm>
          <a:off x="525781" y="1844040"/>
          <a:ext cx="4526280" cy="3520620"/>
        </p:xfrm>
        <a:graphic>
          <a:graphicData uri="http://schemas.openxmlformats.org/drawingml/2006/chart">
            <c:chart xmlns:c="http://schemas.openxmlformats.org/drawingml/2006/chart" xmlns:r="http://schemas.openxmlformats.org/officeDocument/2006/relationships" r:id="rId3"/>
          </a:graphicData>
        </a:graphic>
      </p:graphicFrame>
      <p:sp>
        <p:nvSpPr>
          <p:cNvPr id="10" name="Inhaltsplatzhalter 2"/>
          <p:cNvSpPr>
            <a:spLocks noGrp="1"/>
          </p:cNvSpPr>
          <p:nvPr>
            <p:ph idx="1"/>
          </p:nvPr>
        </p:nvSpPr>
        <p:spPr>
          <a:xfrm>
            <a:off x="5596751" y="2000128"/>
            <a:ext cx="2942449" cy="2802923"/>
          </a:xfrm>
        </p:spPr>
        <p:txBody>
          <a:bodyPr/>
          <a:lstStyle/>
          <a:p>
            <a:r>
              <a:rPr lang="en-US" dirty="0" smtClean="0"/>
              <a:t>In terms of GDP development, only scenario </a:t>
            </a:r>
            <a:r>
              <a:rPr lang="en-US" dirty="0" err="1" smtClean="0"/>
              <a:t>CME_lab</a:t>
            </a:r>
            <a:r>
              <a:rPr lang="en-US" dirty="0" smtClean="0"/>
              <a:t> presents the economic dividend.</a:t>
            </a:r>
          </a:p>
          <a:p>
            <a:r>
              <a:rPr lang="en-US" dirty="0" smtClean="0"/>
              <a:t>The remaining scenarios all present a GDP loss of around 0.7% and 1.2% compared to REF in 2025 and 2030 respectively.</a:t>
            </a:r>
          </a:p>
        </p:txBody>
      </p:sp>
      <p:graphicFrame>
        <p:nvGraphicFramePr>
          <p:cNvPr id="8" name="Table 7"/>
          <p:cNvGraphicFramePr>
            <a:graphicFrameLocks noGrp="1"/>
          </p:cNvGraphicFramePr>
          <p:nvPr>
            <p:extLst>
              <p:ext uri="{D42A27DB-BD31-4B8C-83A1-F6EECF244321}">
                <p14:modId xmlns:p14="http://schemas.microsoft.com/office/powerpoint/2010/main" val="3782909140"/>
              </p:ext>
            </p:extLst>
          </p:nvPr>
        </p:nvGraphicFramePr>
        <p:xfrm>
          <a:off x="2542100" y="899158"/>
          <a:ext cx="5156200" cy="918212"/>
        </p:xfrm>
        <a:graphic>
          <a:graphicData uri="http://schemas.openxmlformats.org/drawingml/2006/table">
            <a:tbl>
              <a:tblPr>
                <a:tableStyleId>{7DF18680-E054-41AD-8BC1-D1AEF772440D}</a:tableStyleId>
              </a:tblPr>
              <a:tblGrid>
                <a:gridCol w="1155700">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gridCol w="8001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tblGrid>
              <a:tr h="229553">
                <a:tc gridSpan="6">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dk1"/>
                          </a:solidFill>
                          <a:effectLst/>
                          <a:latin typeface="+mn-lt"/>
                        </a:rPr>
                        <a:t>Average</a:t>
                      </a:r>
                      <a:r>
                        <a:rPr lang="en-US" sz="1200" b="1" i="0" u="none" strike="noStrike" baseline="0" dirty="0" smtClean="0">
                          <a:solidFill>
                            <a:schemeClr val="dk1"/>
                          </a:solidFill>
                          <a:effectLst/>
                          <a:latin typeface="+mn-lt"/>
                        </a:rPr>
                        <a:t> yearly growth per scenario</a:t>
                      </a:r>
                      <a:endParaRPr lang="en-US" sz="1200" b="1" i="0" u="none" strike="noStrike" dirty="0" smtClean="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2955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dk1"/>
                          </a:solidFill>
                          <a:effectLst/>
                          <a:latin typeface="+mn-lt"/>
                        </a:rPr>
                        <a:t>Years</a:t>
                      </a:r>
                      <a:endParaRPr lang="en-US" sz="1200" b="1" i="0" u="none" strike="noStrike" dirty="0" smtClean="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a:effectLst/>
                        </a:rPr>
                        <a:t>REF</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a:effectLst/>
                        </a:rPr>
                        <a:t>CME</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err="1">
                          <a:effectLst/>
                        </a:rPr>
                        <a:t>CME_cap</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err="1">
                          <a:effectLst/>
                        </a:rPr>
                        <a:t>CME_vat</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err="1">
                          <a:effectLst/>
                        </a:rPr>
                        <a:t>CME_lab</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extLst>
                  <a:ext uri="{0D108BD9-81ED-4DB2-BD59-A6C34878D82A}">
                    <a16:rowId xmlns:a16="http://schemas.microsoft.com/office/drawing/2014/main" val="10001"/>
                  </a:ext>
                </a:extLst>
              </a:tr>
              <a:tr h="229553">
                <a:tc>
                  <a:txBody>
                    <a:bodyPr/>
                    <a:lstStyle/>
                    <a:p>
                      <a:pPr algn="l" fontAlgn="b"/>
                      <a:r>
                        <a:rPr lang="en-US" sz="1200" u="none" strike="noStrike" dirty="0">
                          <a:effectLst/>
                        </a:rPr>
                        <a:t>2011-2020</a:t>
                      </a:r>
                      <a:endParaRPr lang="en-US" sz="1200" b="0" i="0" u="none" strike="noStrike" dirty="0">
                        <a:solidFill>
                          <a:srgbClr val="000000"/>
                        </a:solidFill>
                        <a:effectLst/>
                        <a:latin typeface="Calibri" panose="020F0502020204030204" pitchFamily="34" charset="0"/>
                      </a:endParaRPr>
                    </a:p>
                  </a:txBody>
                  <a:tcPr marL="9525" marR="9525" marT="9525" marB="0" anchor="b"/>
                </a:tc>
                <a:tc gridSpan="5">
                  <a:txBody>
                    <a:bodyPr/>
                    <a:lstStyle/>
                    <a:p>
                      <a:pPr algn="ctr" fontAlgn="b"/>
                      <a:r>
                        <a:rPr lang="en-US" sz="1200" u="none" strike="noStrike" dirty="0">
                          <a:effectLst/>
                        </a:rPr>
                        <a:t>0.515%</a:t>
                      </a:r>
                      <a:endParaRPr lang="en-US" sz="12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29553">
                <a:tc>
                  <a:txBody>
                    <a:bodyPr/>
                    <a:lstStyle/>
                    <a:p>
                      <a:pPr algn="l" fontAlgn="b"/>
                      <a:r>
                        <a:rPr lang="en-US" sz="1200" u="none" strike="noStrike" dirty="0">
                          <a:effectLst/>
                        </a:rPr>
                        <a:t>2020-2030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smtClean="0">
                          <a:effectLst/>
                        </a:rPr>
                        <a:t>1.935%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smtClean="0">
                          <a:effectLst/>
                        </a:rPr>
                        <a:t>1.814%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smtClean="0">
                          <a:effectLst/>
                        </a:rPr>
                        <a:t>1.810%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smtClean="0">
                          <a:effectLst/>
                        </a:rPr>
                        <a:t>1.814%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smtClean="0">
                          <a:effectLst/>
                        </a:rPr>
                        <a:t>1.952%</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136783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23</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Income distribution – Gini Index</a:t>
            </a:r>
            <a:endParaRPr lang="en-US" dirty="0"/>
          </a:p>
        </p:txBody>
      </p:sp>
      <p:sp>
        <p:nvSpPr>
          <p:cNvPr id="10" name="Inhaltsplatzhalter 2"/>
          <p:cNvSpPr>
            <a:spLocks noGrp="1"/>
          </p:cNvSpPr>
          <p:nvPr>
            <p:ph idx="1"/>
          </p:nvPr>
        </p:nvSpPr>
        <p:spPr>
          <a:xfrm>
            <a:off x="5658787" y="1329723"/>
            <a:ext cx="3196782" cy="613377"/>
          </a:xfrm>
        </p:spPr>
        <p:txBody>
          <a:bodyPr/>
          <a:lstStyle/>
          <a:p>
            <a:r>
              <a:rPr lang="en-US" dirty="0" smtClean="0"/>
              <a:t>All scenario present better Gini Coefficients than REF.</a:t>
            </a:r>
          </a:p>
        </p:txBody>
      </p:sp>
      <p:graphicFrame>
        <p:nvGraphicFramePr>
          <p:cNvPr id="11" name="Diagramm 10"/>
          <p:cNvGraphicFramePr>
            <a:graphicFrameLocks/>
          </p:cNvGraphicFramePr>
          <p:nvPr>
            <p:extLst>
              <p:ext uri="{D42A27DB-BD31-4B8C-83A1-F6EECF244321}">
                <p14:modId xmlns:p14="http://schemas.microsoft.com/office/powerpoint/2010/main" val="192243622"/>
              </p:ext>
            </p:extLst>
          </p:nvPr>
        </p:nvGraphicFramePr>
        <p:xfrm>
          <a:off x="468000" y="1542341"/>
          <a:ext cx="4504545" cy="3325942"/>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Gerader Verbinder 3"/>
          <p:cNvCxnSpPr/>
          <p:nvPr/>
        </p:nvCxnSpPr>
        <p:spPr>
          <a:xfrm>
            <a:off x="3499269" y="3462728"/>
            <a:ext cx="1297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feil nach oben 4"/>
          <p:cNvSpPr/>
          <p:nvPr/>
        </p:nvSpPr>
        <p:spPr>
          <a:xfrm>
            <a:off x="4354643" y="2938072"/>
            <a:ext cx="217357" cy="524656"/>
          </a:xfrm>
          <a:prstGeom prst="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2" name="Pfeil nach unten 11"/>
          <p:cNvSpPr/>
          <p:nvPr/>
        </p:nvSpPr>
        <p:spPr>
          <a:xfrm>
            <a:off x="3788012" y="3462728"/>
            <a:ext cx="204462" cy="694935"/>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5" name="Inhaltsplatzhalter 2"/>
          <p:cNvSpPr txBox="1">
            <a:spLocks/>
          </p:cNvSpPr>
          <p:nvPr/>
        </p:nvSpPr>
        <p:spPr>
          <a:xfrm>
            <a:off x="5658787" y="2063945"/>
            <a:ext cx="3196782" cy="349250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On the other hand, </a:t>
            </a:r>
            <a:r>
              <a:rPr lang="en-US" dirty="0" err="1" smtClean="0"/>
              <a:t>CME_lab</a:t>
            </a:r>
            <a:r>
              <a:rPr lang="en-US" dirty="0" smtClean="0"/>
              <a:t> present a lower value than CME</a:t>
            </a:r>
          </a:p>
          <a:p>
            <a:r>
              <a:rPr lang="en-US" dirty="0" err="1" smtClean="0"/>
              <a:t>CME_cap</a:t>
            </a:r>
            <a:r>
              <a:rPr lang="en-US" dirty="0" smtClean="0"/>
              <a:t> has the best results in terms of income distribution</a:t>
            </a:r>
          </a:p>
        </p:txBody>
      </p:sp>
    </p:spTree>
    <p:extLst>
      <p:ext uri="{BB962C8B-B14F-4D97-AF65-F5344CB8AC3E}">
        <p14:creationId xmlns:p14="http://schemas.microsoft.com/office/powerpoint/2010/main" val="177921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24</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Energy substitution</a:t>
            </a:r>
            <a:endParaRPr lang="en-US" dirty="0"/>
          </a:p>
        </p:txBody>
      </p:sp>
      <p:pic>
        <p:nvPicPr>
          <p:cNvPr id="10" name="Picture 9"/>
          <p:cNvPicPr>
            <a:picLocks noChangeAspect="1"/>
          </p:cNvPicPr>
          <p:nvPr/>
        </p:nvPicPr>
        <p:blipFill>
          <a:blip r:embed="rId3"/>
          <a:stretch>
            <a:fillRect/>
          </a:stretch>
        </p:blipFill>
        <p:spPr>
          <a:xfrm>
            <a:off x="4566967" y="1287498"/>
            <a:ext cx="4083833" cy="3305495"/>
          </a:xfrm>
          <a:prstGeom prst="rect">
            <a:avLst/>
          </a:prstGeom>
        </p:spPr>
      </p:pic>
      <p:pic>
        <p:nvPicPr>
          <p:cNvPr id="15" name="Picture 14"/>
          <p:cNvPicPr>
            <a:picLocks noChangeAspect="1"/>
          </p:cNvPicPr>
          <p:nvPr/>
        </p:nvPicPr>
        <p:blipFill>
          <a:blip r:embed="rId4"/>
          <a:stretch>
            <a:fillRect/>
          </a:stretch>
        </p:blipFill>
        <p:spPr>
          <a:xfrm>
            <a:off x="391800" y="1786871"/>
            <a:ext cx="3574504" cy="1919266"/>
          </a:xfrm>
          <a:prstGeom prst="rect">
            <a:avLst/>
          </a:prstGeom>
        </p:spPr>
      </p:pic>
      <p:sp>
        <p:nvSpPr>
          <p:cNvPr id="11" name="Rectangle 10"/>
          <p:cNvSpPr/>
          <p:nvPr/>
        </p:nvSpPr>
        <p:spPr>
          <a:xfrm>
            <a:off x="4406997" y="641167"/>
            <a:ext cx="4403771" cy="646331"/>
          </a:xfrm>
          <a:prstGeom prst="rect">
            <a:avLst/>
          </a:prstGeom>
        </p:spPr>
        <p:txBody>
          <a:bodyPr wrap="none">
            <a:spAutoFit/>
          </a:bodyPr>
          <a:lstStyle/>
          <a:p>
            <a:pPr algn="ctr"/>
            <a:r>
              <a:rPr lang="en-US" sz="1800" dirty="0" smtClean="0"/>
              <a:t>Consumption of housing services in 2030</a:t>
            </a:r>
          </a:p>
          <a:p>
            <a:pPr algn="ctr"/>
            <a:r>
              <a:rPr lang="en-US" sz="1800" dirty="0" smtClean="0"/>
              <a:t>Sum over all households</a:t>
            </a:r>
            <a:endParaRPr lang="en-US" sz="1800" dirty="0"/>
          </a:p>
        </p:txBody>
      </p:sp>
    </p:spTree>
    <p:extLst>
      <p:ext uri="{BB962C8B-B14F-4D97-AF65-F5344CB8AC3E}">
        <p14:creationId xmlns:p14="http://schemas.microsoft.com/office/powerpoint/2010/main" val="2158717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25</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Energy substitution</a:t>
            </a:r>
            <a:endParaRPr lang="en-US" dirty="0"/>
          </a:p>
        </p:txBody>
      </p:sp>
      <p:graphicFrame>
        <p:nvGraphicFramePr>
          <p:cNvPr id="14" name="Diagramm 13"/>
          <p:cNvGraphicFramePr>
            <a:graphicFrameLocks/>
          </p:cNvGraphicFramePr>
          <p:nvPr>
            <p:extLst>
              <p:ext uri="{D42A27DB-BD31-4B8C-83A1-F6EECF244321}">
                <p14:modId xmlns:p14="http://schemas.microsoft.com/office/powerpoint/2010/main" val="2285450789"/>
              </p:ext>
            </p:extLst>
          </p:nvPr>
        </p:nvGraphicFramePr>
        <p:xfrm>
          <a:off x="548640" y="1435567"/>
          <a:ext cx="5074920" cy="3525053"/>
        </p:xfrm>
        <a:graphic>
          <a:graphicData uri="http://schemas.openxmlformats.org/drawingml/2006/chart">
            <c:chart xmlns:c="http://schemas.openxmlformats.org/drawingml/2006/chart" xmlns:r="http://schemas.openxmlformats.org/officeDocument/2006/relationships" r:id="rId3"/>
          </a:graphicData>
        </a:graphic>
      </p:graphicFrame>
      <p:sp>
        <p:nvSpPr>
          <p:cNvPr id="16" name="Inhaltsplatzhalter 2"/>
          <p:cNvSpPr>
            <a:spLocks noGrp="1"/>
          </p:cNvSpPr>
          <p:nvPr>
            <p:ph idx="1"/>
          </p:nvPr>
        </p:nvSpPr>
        <p:spPr>
          <a:xfrm>
            <a:off x="5658787" y="1329723"/>
            <a:ext cx="3196782" cy="613377"/>
          </a:xfrm>
        </p:spPr>
        <p:txBody>
          <a:bodyPr/>
          <a:lstStyle/>
          <a:p>
            <a:r>
              <a:rPr lang="en-US" dirty="0" smtClean="0"/>
              <a:t>In all scenarios we see higher consumption share of dwelling services, electricity and a small increase in construction</a:t>
            </a:r>
          </a:p>
          <a:p>
            <a:r>
              <a:rPr lang="en-US" dirty="0" smtClean="0"/>
              <a:t>The fossil fuels, as expected, all reduce their consumption</a:t>
            </a:r>
          </a:p>
        </p:txBody>
      </p:sp>
    </p:spTree>
    <p:extLst>
      <p:ext uri="{BB962C8B-B14F-4D97-AF65-F5344CB8AC3E}">
        <p14:creationId xmlns:p14="http://schemas.microsoft.com/office/powerpoint/2010/main" val="18363990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26</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Energy substitution</a:t>
            </a:r>
            <a:endParaRPr lang="en-US" dirty="0"/>
          </a:p>
        </p:txBody>
      </p:sp>
      <p:sp>
        <p:nvSpPr>
          <p:cNvPr id="16" name="Inhaltsplatzhalter 2"/>
          <p:cNvSpPr>
            <a:spLocks noGrp="1"/>
          </p:cNvSpPr>
          <p:nvPr>
            <p:ph idx="1"/>
          </p:nvPr>
        </p:nvSpPr>
        <p:spPr>
          <a:xfrm>
            <a:off x="5820154" y="1329723"/>
            <a:ext cx="3196782" cy="613377"/>
          </a:xfrm>
        </p:spPr>
        <p:txBody>
          <a:bodyPr/>
          <a:lstStyle/>
          <a:p>
            <a:r>
              <a:rPr lang="en-US" dirty="0" smtClean="0"/>
              <a:t>When looking at the difference in consumption according to income group, it is possible to see that low-income households are more prone to use electricity.</a:t>
            </a:r>
          </a:p>
          <a:p>
            <a:r>
              <a:rPr lang="en-US" dirty="0" smtClean="0"/>
              <a:t>High-income households still can afford carbon taxation and are less pressured to substitute their fossil-fuel consumption </a:t>
            </a:r>
          </a:p>
        </p:txBody>
      </p:sp>
      <p:pic>
        <p:nvPicPr>
          <p:cNvPr id="4" name="Picture 3"/>
          <p:cNvPicPr>
            <a:picLocks noChangeAspect="1"/>
          </p:cNvPicPr>
          <p:nvPr/>
        </p:nvPicPr>
        <p:blipFill>
          <a:blip r:embed="rId3"/>
          <a:stretch>
            <a:fillRect/>
          </a:stretch>
        </p:blipFill>
        <p:spPr>
          <a:xfrm>
            <a:off x="247691" y="1130331"/>
            <a:ext cx="5411096" cy="4149962"/>
          </a:xfrm>
          <a:prstGeom prst="rect">
            <a:avLst/>
          </a:prstGeom>
        </p:spPr>
      </p:pic>
    </p:spTree>
    <p:extLst>
      <p:ext uri="{BB962C8B-B14F-4D97-AF65-F5344CB8AC3E}">
        <p14:creationId xmlns:p14="http://schemas.microsoft.com/office/powerpoint/2010/main" val="1843671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27</a:t>
            </a:fld>
            <a:endParaRPr lang="de-DE" dirty="0"/>
          </a:p>
        </p:txBody>
      </p:sp>
      <p:sp>
        <p:nvSpPr>
          <p:cNvPr id="2" name="Titel 1"/>
          <p:cNvSpPr>
            <a:spLocks noGrp="1"/>
          </p:cNvSpPr>
          <p:nvPr>
            <p:ph type="title"/>
          </p:nvPr>
        </p:nvSpPr>
        <p:spPr/>
        <p:txBody>
          <a:bodyPr/>
          <a:lstStyle/>
          <a:p>
            <a:r>
              <a:rPr lang="en-US" dirty="0" smtClean="0"/>
              <a:t>Limitations</a:t>
            </a:r>
            <a:endParaRPr lang="en-US" dirty="0"/>
          </a:p>
        </p:txBody>
      </p:sp>
      <p:sp>
        <p:nvSpPr>
          <p:cNvPr id="16" name="Inhaltsplatzhalter 2"/>
          <p:cNvSpPr>
            <a:spLocks noGrp="1"/>
          </p:cNvSpPr>
          <p:nvPr>
            <p:ph idx="1"/>
          </p:nvPr>
        </p:nvSpPr>
        <p:spPr>
          <a:xfrm>
            <a:off x="468000" y="1375443"/>
            <a:ext cx="7372980" cy="613377"/>
          </a:xfrm>
        </p:spPr>
        <p:txBody>
          <a:bodyPr/>
          <a:lstStyle/>
          <a:p>
            <a:r>
              <a:rPr lang="en-US" dirty="0" smtClean="0"/>
              <a:t>Heating technologies, such as heat pumps, </a:t>
            </a:r>
            <a:r>
              <a:rPr lang="en-US" u="sng" dirty="0" smtClean="0"/>
              <a:t>are not explicitly modeled.</a:t>
            </a:r>
          </a:p>
          <a:p>
            <a:r>
              <a:rPr lang="en-US" dirty="0" smtClean="0"/>
              <a:t>Instead, technology development is represented by:</a:t>
            </a:r>
          </a:p>
          <a:p>
            <a:pPr marL="519113" lvl="1" indent="-342900">
              <a:buFont typeface="+mj-lt"/>
              <a:buAutoNum type="arabicPeriod"/>
            </a:pPr>
            <a:r>
              <a:rPr lang="en-US" dirty="0" smtClean="0"/>
              <a:t>Autonomous Energy Efficiency Index</a:t>
            </a:r>
          </a:p>
          <a:p>
            <a:pPr marL="519113" lvl="1" indent="-342900">
              <a:buFont typeface="+mj-lt"/>
              <a:buAutoNum type="arabicPeriod"/>
            </a:pPr>
            <a:r>
              <a:rPr lang="en-US" dirty="0" smtClean="0"/>
              <a:t>Higher consumption of electricity</a:t>
            </a:r>
          </a:p>
          <a:p>
            <a:r>
              <a:rPr lang="en-US" dirty="0" smtClean="0"/>
              <a:t>Access to data regarding energy consumption per household is limited.</a:t>
            </a:r>
          </a:p>
          <a:p>
            <a:pPr lvl="1">
              <a:buFont typeface="Symbol" panose="05050102010706020507" pitchFamily="18" charset="2"/>
              <a:buChar char="-"/>
            </a:pPr>
            <a:r>
              <a:rPr lang="en-US" dirty="0" smtClean="0"/>
              <a:t>Knowing the distribution of electricity usage for transportation per income group could help plan better policies for EV adoption in low-income households </a:t>
            </a:r>
          </a:p>
        </p:txBody>
      </p:sp>
    </p:spTree>
    <p:extLst>
      <p:ext uri="{BB962C8B-B14F-4D97-AF65-F5344CB8AC3E}">
        <p14:creationId xmlns:p14="http://schemas.microsoft.com/office/powerpoint/2010/main" val="26881382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28</a:t>
            </a:fld>
            <a:endParaRPr lang="de-DE" dirty="0"/>
          </a:p>
        </p:txBody>
      </p:sp>
      <p:sp>
        <p:nvSpPr>
          <p:cNvPr id="2" name="Titel 1"/>
          <p:cNvSpPr>
            <a:spLocks noGrp="1"/>
          </p:cNvSpPr>
          <p:nvPr>
            <p:ph type="title"/>
          </p:nvPr>
        </p:nvSpPr>
        <p:spPr/>
        <p:txBody>
          <a:bodyPr/>
          <a:lstStyle/>
          <a:p>
            <a:r>
              <a:rPr lang="en-US" dirty="0" smtClean="0"/>
              <a:t>Insights and impacts</a:t>
            </a:r>
            <a:endParaRPr lang="en-US" dirty="0"/>
          </a:p>
        </p:txBody>
      </p:sp>
      <p:sp>
        <p:nvSpPr>
          <p:cNvPr id="16" name="Inhaltsplatzhalter 2"/>
          <p:cNvSpPr>
            <a:spLocks noGrp="1"/>
          </p:cNvSpPr>
          <p:nvPr>
            <p:ph idx="1"/>
          </p:nvPr>
        </p:nvSpPr>
        <p:spPr>
          <a:xfrm>
            <a:off x="468000" y="1375443"/>
            <a:ext cx="7372980" cy="2533617"/>
          </a:xfrm>
        </p:spPr>
        <p:txBody>
          <a:bodyPr/>
          <a:lstStyle/>
          <a:p>
            <a:r>
              <a:rPr lang="en-US" dirty="0" smtClean="0"/>
              <a:t>Including distributional impacts in policy analyses helps identifying winners and losers of different policy packages.</a:t>
            </a:r>
          </a:p>
          <a:p>
            <a:r>
              <a:rPr lang="en-US" dirty="0" err="1" smtClean="0"/>
              <a:t>CME_lab</a:t>
            </a:r>
            <a:r>
              <a:rPr lang="en-US" dirty="0" smtClean="0"/>
              <a:t> leads to higher GDP growth, but higher inequality</a:t>
            </a:r>
          </a:p>
          <a:p>
            <a:r>
              <a:rPr lang="en-US" dirty="0" err="1" smtClean="0"/>
              <a:t>CME_cap</a:t>
            </a:r>
            <a:r>
              <a:rPr lang="en-US" dirty="0" smtClean="0"/>
              <a:t> leads to GDP stagnation compared to CME, but lower inequality</a:t>
            </a:r>
          </a:p>
          <a:p>
            <a:r>
              <a:rPr lang="en-US" dirty="0" smtClean="0"/>
              <a:t>These results can help policy makers decide what kind of economic growth to prioritize in the coming years</a:t>
            </a:r>
          </a:p>
          <a:p>
            <a:r>
              <a:rPr lang="en-US" dirty="0" smtClean="0"/>
              <a:t>Although not the case in these results, high changes in energy demand from different recycling schemes can be fed to energy system models, which sometimes lack the feedback between income and energy demand.</a:t>
            </a:r>
          </a:p>
          <a:p>
            <a:endParaRPr lang="en-US" dirty="0" smtClean="0"/>
          </a:p>
        </p:txBody>
      </p:sp>
    </p:spTree>
    <p:extLst>
      <p:ext uri="{BB962C8B-B14F-4D97-AF65-F5344CB8AC3E}">
        <p14:creationId xmlns:p14="http://schemas.microsoft.com/office/powerpoint/2010/main" val="6266297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29</a:t>
            </a:fld>
            <a:endParaRPr lang="de-DE" dirty="0"/>
          </a:p>
        </p:txBody>
      </p:sp>
      <p:sp>
        <p:nvSpPr>
          <p:cNvPr id="2" name="Titel 1"/>
          <p:cNvSpPr>
            <a:spLocks noGrp="1"/>
          </p:cNvSpPr>
          <p:nvPr>
            <p:ph type="title"/>
          </p:nvPr>
        </p:nvSpPr>
        <p:spPr/>
        <p:txBody>
          <a:bodyPr/>
          <a:lstStyle/>
          <a:p>
            <a:r>
              <a:rPr lang="en-US" dirty="0" smtClean="0"/>
              <a:t>Next steps</a:t>
            </a:r>
            <a:endParaRPr lang="en-US" dirty="0"/>
          </a:p>
        </p:txBody>
      </p:sp>
      <p:sp>
        <p:nvSpPr>
          <p:cNvPr id="16" name="Inhaltsplatzhalter 2"/>
          <p:cNvSpPr>
            <a:spLocks noGrp="1"/>
          </p:cNvSpPr>
          <p:nvPr>
            <p:ph idx="1"/>
          </p:nvPr>
        </p:nvSpPr>
        <p:spPr>
          <a:xfrm>
            <a:off x="468313" y="1214079"/>
            <a:ext cx="7372980" cy="2533617"/>
          </a:xfrm>
        </p:spPr>
        <p:txBody>
          <a:bodyPr/>
          <a:lstStyle/>
          <a:p>
            <a:r>
              <a:rPr lang="en-US" dirty="0" smtClean="0"/>
              <a:t>Modeling:</a:t>
            </a:r>
          </a:p>
          <a:p>
            <a:pPr lvl="1"/>
            <a:r>
              <a:rPr lang="en-US" dirty="0" smtClean="0"/>
              <a:t>Calibration of the model to account for the household disaggregation</a:t>
            </a:r>
          </a:p>
          <a:p>
            <a:pPr lvl="1"/>
            <a:r>
              <a:rPr lang="en-US" dirty="0" smtClean="0"/>
              <a:t>Calculation of final scenarios</a:t>
            </a:r>
          </a:p>
          <a:p>
            <a:r>
              <a:rPr lang="en-US" dirty="0" smtClean="0"/>
              <a:t>Text:</a:t>
            </a:r>
          </a:p>
          <a:p>
            <a:pPr lvl="1"/>
            <a:r>
              <a:rPr lang="en-US" dirty="0" smtClean="0"/>
              <a:t>Introduction and literature review: making corrections</a:t>
            </a:r>
          </a:p>
          <a:p>
            <a:pPr lvl="1"/>
            <a:r>
              <a:rPr lang="en-US" dirty="0" smtClean="0"/>
              <a:t>Methodology: 50%</a:t>
            </a:r>
          </a:p>
          <a:p>
            <a:pPr lvl="1"/>
            <a:r>
              <a:rPr lang="en-US" dirty="0" smtClean="0"/>
              <a:t>Missing: Results and Conclusion</a:t>
            </a:r>
          </a:p>
          <a:p>
            <a:endParaRPr lang="en-US" dirty="0" smtClean="0"/>
          </a:p>
        </p:txBody>
      </p:sp>
    </p:spTree>
    <p:extLst>
      <p:ext uri="{BB962C8B-B14F-4D97-AF65-F5344CB8AC3E}">
        <p14:creationId xmlns:p14="http://schemas.microsoft.com/office/powerpoint/2010/main" val="584795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3</a:t>
            </a:fld>
            <a:endParaRPr lang="de-DE" dirty="0"/>
          </a:p>
        </p:txBody>
      </p:sp>
      <p:sp>
        <p:nvSpPr>
          <p:cNvPr id="4" name="Textplatzhalter 3"/>
          <p:cNvSpPr>
            <a:spLocks noGrp="1"/>
          </p:cNvSpPr>
          <p:nvPr>
            <p:ph type="body" sz="quarter" idx="13"/>
          </p:nvPr>
        </p:nvSpPr>
        <p:spPr/>
        <p:txBody>
          <a:bodyPr/>
          <a:lstStyle/>
          <a:p>
            <a:r>
              <a:rPr lang="en-US" dirty="0" smtClean="0"/>
              <a:t>European Emission target</a:t>
            </a:r>
            <a:endParaRPr lang="en-US" dirty="0"/>
          </a:p>
        </p:txBody>
      </p:sp>
      <p:sp>
        <p:nvSpPr>
          <p:cNvPr id="2" name="Titel 1"/>
          <p:cNvSpPr>
            <a:spLocks noGrp="1"/>
          </p:cNvSpPr>
          <p:nvPr>
            <p:ph type="title"/>
          </p:nvPr>
        </p:nvSpPr>
        <p:spPr/>
        <p:txBody>
          <a:bodyPr/>
          <a:lstStyle/>
          <a:p>
            <a:r>
              <a:rPr lang="en-US" dirty="0" smtClean="0"/>
              <a:t>Introduction</a:t>
            </a:r>
            <a:endParaRPr lang="en-US" dirty="0"/>
          </a:p>
        </p:txBody>
      </p:sp>
      <p:pic>
        <p:nvPicPr>
          <p:cNvPr id="1026" name="Picture 2" descr="Possible 80% cut in greenhouse gas emissions in the EU (100%=19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77" y="1462237"/>
            <a:ext cx="5715000" cy="34861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1969664" y="4942268"/>
            <a:ext cx="3329826" cy="314793"/>
          </a:xfrm>
          <a:prstGeom prst="rect">
            <a:avLst/>
          </a:prstGeom>
          <a:noFill/>
        </p:spPr>
        <p:txBody>
          <a:bodyPr wrap="none" lIns="0" tIns="0" rIns="0" bIns="0" rtlCol="0">
            <a:noAutofit/>
          </a:bodyPr>
          <a:lstStyle/>
          <a:p>
            <a:pPr>
              <a:buClr>
                <a:schemeClr val="accent1"/>
              </a:buClr>
            </a:pPr>
            <a:r>
              <a:rPr lang="de-DE" sz="1000" dirty="0" smtClean="0"/>
              <a:t>Source: EC</a:t>
            </a:r>
          </a:p>
          <a:p>
            <a:pPr>
              <a:buClr>
                <a:schemeClr val="accent1"/>
              </a:buClr>
            </a:pPr>
            <a:r>
              <a:rPr lang="de-DE" sz="1000" dirty="0"/>
              <a:t>https://ec.europa.eu/clima/policies/strategies/2050_en</a:t>
            </a:r>
            <a:endParaRPr lang="de-DE" sz="1000" dirty="0" smtClean="0"/>
          </a:p>
        </p:txBody>
      </p:sp>
      <p:sp>
        <p:nvSpPr>
          <p:cNvPr id="11" name="TextBox 17"/>
          <p:cNvSpPr txBox="1"/>
          <p:nvPr/>
        </p:nvSpPr>
        <p:spPr>
          <a:xfrm>
            <a:off x="6530226" y="1462237"/>
            <a:ext cx="2271427" cy="1088082"/>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en-US" sz="1600" dirty="0" smtClean="0"/>
              <a:t>The </a:t>
            </a:r>
            <a:r>
              <a:rPr lang="en-US" sz="1600" b="1" dirty="0" smtClean="0"/>
              <a:t>burden has to be distributed </a:t>
            </a:r>
            <a:r>
              <a:rPr lang="en-US" sz="1600" dirty="0" smtClean="0"/>
              <a:t>among all the sectors in the economy.</a:t>
            </a:r>
          </a:p>
        </p:txBody>
      </p:sp>
      <p:sp>
        <p:nvSpPr>
          <p:cNvPr id="15" name="Snip Diagonal Corner Rectangle 14"/>
          <p:cNvSpPr/>
          <p:nvPr/>
        </p:nvSpPr>
        <p:spPr>
          <a:xfrm>
            <a:off x="4352926" y="2320925"/>
            <a:ext cx="946564" cy="152400"/>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rgbClr val="FF0000"/>
                </a:solidFill>
              </a:rPr>
              <a:t>Old Policies</a:t>
            </a:r>
          </a:p>
        </p:txBody>
      </p:sp>
      <p:sp>
        <p:nvSpPr>
          <p:cNvPr id="17" name="Left Arrow 16"/>
          <p:cNvSpPr/>
          <p:nvPr/>
        </p:nvSpPr>
        <p:spPr>
          <a:xfrm>
            <a:off x="6361035" y="3753840"/>
            <a:ext cx="2048806" cy="460638"/>
          </a:xfrm>
          <a:prstGeom prst="leftArrow">
            <a:avLst>
              <a:gd name="adj1" fmla="val 6791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Current targets</a:t>
            </a:r>
          </a:p>
        </p:txBody>
      </p:sp>
    </p:spTree>
    <p:extLst>
      <p:ext uri="{BB962C8B-B14F-4D97-AF65-F5344CB8AC3E}">
        <p14:creationId xmlns:p14="http://schemas.microsoft.com/office/powerpoint/2010/main" val="26801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30</a:t>
            </a:fld>
            <a:endParaRPr lang="de-DE" dirty="0"/>
          </a:p>
        </p:txBody>
      </p:sp>
      <p:sp>
        <p:nvSpPr>
          <p:cNvPr id="2" name="Titel 1"/>
          <p:cNvSpPr>
            <a:spLocks noGrp="1"/>
          </p:cNvSpPr>
          <p:nvPr>
            <p:ph type="title"/>
          </p:nvPr>
        </p:nvSpPr>
        <p:spPr/>
        <p:txBody>
          <a:bodyPr/>
          <a:lstStyle/>
          <a:p>
            <a:r>
              <a:rPr lang="en-US" dirty="0" smtClean="0"/>
              <a:t>Next steps</a:t>
            </a:r>
            <a:endParaRPr lang="en-US" dirty="0"/>
          </a:p>
        </p:txBody>
      </p:sp>
      <p:sp>
        <p:nvSpPr>
          <p:cNvPr id="16" name="Inhaltsplatzhalter 2"/>
          <p:cNvSpPr>
            <a:spLocks noGrp="1"/>
          </p:cNvSpPr>
          <p:nvPr>
            <p:ph idx="1"/>
          </p:nvPr>
        </p:nvSpPr>
        <p:spPr>
          <a:xfrm>
            <a:off x="457555" y="1224835"/>
            <a:ext cx="7372980" cy="3949592"/>
          </a:xfrm>
        </p:spPr>
        <p:txBody>
          <a:bodyPr/>
          <a:lstStyle/>
          <a:p>
            <a:r>
              <a:rPr lang="en-US" dirty="0" smtClean="0"/>
              <a:t>Publications:</a:t>
            </a:r>
          </a:p>
          <a:p>
            <a:pPr lvl="1"/>
            <a:r>
              <a:rPr lang="en-US" dirty="0"/>
              <a:t>Carbon leakage and competitiveness: Socio-economic impacts of greenhouse gas emissions decrease on the European area until </a:t>
            </a:r>
            <a:r>
              <a:rPr lang="en-US" dirty="0" smtClean="0"/>
              <a:t>2050 (2017 – Main author)</a:t>
            </a:r>
          </a:p>
          <a:p>
            <a:pPr lvl="1"/>
            <a:r>
              <a:rPr lang="en-US" dirty="0"/>
              <a:t>Long-Term Distributional Impacts of European Cap-and-Trade Climate Policies: A CGE Multi-Regional </a:t>
            </a:r>
            <a:r>
              <a:rPr lang="en-US" dirty="0" smtClean="0"/>
              <a:t>Analysis (2019 – Main author)</a:t>
            </a:r>
          </a:p>
          <a:p>
            <a:pPr lvl="1"/>
            <a:r>
              <a:rPr lang="en-US" dirty="0"/>
              <a:t>On the Way to a Sustainable European Energy System: Setting Up an Integrated Assessment Toolbox with TIMES </a:t>
            </a:r>
            <a:r>
              <a:rPr lang="en-US" dirty="0" err="1"/>
              <a:t>PanEU</a:t>
            </a:r>
            <a:r>
              <a:rPr lang="en-US" dirty="0"/>
              <a:t> as the Key </a:t>
            </a:r>
            <a:r>
              <a:rPr lang="en-US" dirty="0" smtClean="0"/>
              <a:t>Component (2020)</a:t>
            </a:r>
          </a:p>
          <a:p>
            <a:pPr lvl="1"/>
            <a:r>
              <a:rPr lang="en-US" dirty="0"/>
              <a:t>Beyond the Energy System: Modeling Frameworks Depicting Distributional Impacts for Interdisciplinary Policy </a:t>
            </a:r>
            <a:r>
              <a:rPr lang="en-US" dirty="0" smtClean="0"/>
              <a:t>Analysis (2020 – Main author – review article)</a:t>
            </a:r>
          </a:p>
          <a:p>
            <a:endParaRPr lang="en-US" dirty="0" smtClean="0"/>
          </a:p>
        </p:txBody>
      </p:sp>
    </p:spTree>
    <p:extLst>
      <p:ext uri="{BB962C8B-B14F-4D97-AF65-F5344CB8AC3E}">
        <p14:creationId xmlns:p14="http://schemas.microsoft.com/office/powerpoint/2010/main" val="1066579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platzhalter 24"/>
          <p:cNvSpPr>
            <a:spLocks noGrp="1"/>
          </p:cNvSpPr>
          <p:nvPr>
            <p:ph type="body" sz="quarter" idx="20"/>
          </p:nvPr>
        </p:nvSpPr>
        <p:spPr/>
        <p:txBody>
          <a:bodyPr/>
          <a:lstStyle/>
          <a:p>
            <a:r>
              <a:rPr lang="de-DE" dirty="0"/>
              <a:t>Heßbrühlstraße 49a, 70565 Stuttgart</a:t>
            </a:r>
          </a:p>
          <a:p>
            <a:endParaRPr lang="de-DE" dirty="0"/>
          </a:p>
        </p:txBody>
      </p:sp>
      <p:pic>
        <p:nvPicPr>
          <p:cNvPr id="2" name="Bildplatzhalter 1"/>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977" b="31423"/>
          <a:stretch/>
        </p:blipFill>
        <p:spPr>
          <a:xfrm>
            <a:off x="355360" y="2253117"/>
            <a:ext cx="1440000" cy="1440000"/>
          </a:xfrm>
        </p:spPr>
      </p:pic>
      <p:sp>
        <p:nvSpPr>
          <p:cNvPr id="20" name="Textplatzhalter 19"/>
          <p:cNvSpPr>
            <a:spLocks noGrp="1"/>
          </p:cNvSpPr>
          <p:nvPr>
            <p:ph type="body" sz="quarter" idx="15"/>
          </p:nvPr>
        </p:nvSpPr>
        <p:spPr/>
        <p:txBody>
          <a:bodyPr/>
          <a:lstStyle/>
          <a:p>
            <a:r>
              <a:rPr lang="de-DE" dirty="0" smtClean="0"/>
              <a:t>Roland </a:t>
            </a:r>
            <a:r>
              <a:rPr lang="de-DE" dirty="0" err="1" smtClean="0"/>
              <a:t>Cunha</a:t>
            </a:r>
            <a:r>
              <a:rPr lang="de-DE" dirty="0" smtClean="0"/>
              <a:t> Montenegro</a:t>
            </a:r>
            <a:endParaRPr lang="de-DE" dirty="0"/>
          </a:p>
        </p:txBody>
      </p:sp>
      <p:sp>
        <p:nvSpPr>
          <p:cNvPr id="21" name="Textplatzhalter 20"/>
          <p:cNvSpPr>
            <a:spLocks noGrp="1"/>
          </p:cNvSpPr>
          <p:nvPr>
            <p:ph type="body" sz="quarter" idx="16"/>
          </p:nvPr>
        </p:nvSpPr>
        <p:spPr/>
        <p:txBody>
          <a:bodyPr/>
          <a:lstStyle/>
          <a:p>
            <a:r>
              <a:rPr lang="de-DE" dirty="0" smtClean="0"/>
              <a:t>87833</a:t>
            </a:r>
          </a:p>
        </p:txBody>
      </p:sp>
      <p:sp>
        <p:nvSpPr>
          <p:cNvPr id="22" name="Textplatzhalter 21"/>
          <p:cNvSpPr>
            <a:spLocks noGrp="1"/>
          </p:cNvSpPr>
          <p:nvPr>
            <p:ph type="body" sz="quarter" idx="17"/>
          </p:nvPr>
        </p:nvSpPr>
        <p:spPr/>
        <p:txBody>
          <a:bodyPr/>
          <a:lstStyle/>
          <a:p>
            <a:r>
              <a:rPr lang="de-DE" dirty="0" smtClean="0"/>
              <a:t>87873</a:t>
            </a:r>
            <a:endParaRPr lang="de-DE" dirty="0"/>
          </a:p>
        </p:txBody>
      </p:sp>
      <p:sp>
        <p:nvSpPr>
          <p:cNvPr id="23" name="Textplatzhalter 22"/>
          <p:cNvSpPr>
            <a:spLocks noGrp="1"/>
          </p:cNvSpPr>
          <p:nvPr>
            <p:ph type="body" sz="quarter" idx="18"/>
          </p:nvPr>
        </p:nvSpPr>
        <p:spPr>
          <a:xfrm>
            <a:off x="2174399" y="3912292"/>
            <a:ext cx="4842773" cy="216000"/>
          </a:xfrm>
        </p:spPr>
        <p:txBody>
          <a:bodyPr/>
          <a:lstStyle/>
          <a:p>
            <a:r>
              <a:rPr lang="de-DE" dirty="0"/>
              <a:t>Institut für Energiewirtschaft und Rationelle Energieanwendung (IER</a:t>
            </a:r>
            <a:r>
              <a:rPr lang="de-DE" dirty="0" smtClean="0"/>
              <a:t>)</a:t>
            </a:r>
            <a:endParaRPr lang="de-DE" dirty="0"/>
          </a:p>
        </p:txBody>
      </p:sp>
      <p:sp>
        <p:nvSpPr>
          <p:cNvPr id="24" name="Textplatzhalter 23"/>
          <p:cNvSpPr>
            <a:spLocks noGrp="1"/>
          </p:cNvSpPr>
          <p:nvPr>
            <p:ph type="body" sz="quarter" idx="19"/>
          </p:nvPr>
        </p:nvSpPr>
        <p:spPr/>
        <p:txBody>
          <a:bodyPr/>
          <a:lstStyle/>
          <a:p>
            <a:r>
              <a:rPr lang="de-DE" dirty="0"/>
              <a:t>r</a:t>
            </a:r>
            <a:r>
              <a:rPr lang="de-DE" dirty="0" smtClean="0"/>
              <a:t>oland.montenegro@ier.uni-stuttgart.de</a:t>
            </a:r>
            <a:endParaRPr lang="de-DE" dirty="0"/>
          </a:p>
        </p:txBody>
      </p:sp>
      <p:sp>
        <p:nvSpPr>
          <p:cNvPr id="18" name="Textplatzhalter 17"/>
          <p:cNvSpPr>
            <a:spLocks noGrp="1"/>
          </p:cNvSpPr>
          <p:nvPr>
            <p:ph type="body" sz="quarter" idx="13"/>
          </p:nvPr>
        </p:nvSpPr>
        <p:spPr/>
        <p:txBody>
          <a:bodyPr/>
          <a:lstStyle/>
          <a:p>
            <a:r>
              <a:rPr lang="de-DE" dirty="0" smtClean="0"/>
              <a:t>IER</a:t>
            </a:r>
            <a:endParaRPr lang="de-DE" dirty="0"/>
          </a:p>
        </p:txBody>
      </p:sp>
    </p:spTree>
    <p:extLst>
      <p:ext uri="{BB962C8B-B14F-4D97-AF65-F5344CB8AC3E}">
        <p14:creationId xmlns:p14="http://schemas.microsoft.com/office/powerpoint/2010/main" val="3176545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Questions</a:t>
            </a:r>
            <a:r>
              <a:rPr lang="de-DE" dirty="0" smtClean="0"/>
              <a:t>?</a:t>
            </a:r>
            <a:endParaRPr lang="en-US" dirty="0"/>
          </a:p>
        </p:txBody>
      </p:sp>
    </p:spTree>
    <p:extLst>
      <p:ext uri="{BB962C8B-B14F-4D97-AF65-F5344CB8AC3E}">
        <p14:creationId xmlns:p14="http://schemas.microsoft.com/office/powerpoint/2010/main" val="36259908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33</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Consumption – Energy x Dwellings split (</a:t>
            </a:r>
            <a:r>
              <a:rPr lang="en-US" dirty="0"/>
              <a:t>2011) - </a:t>
            </a:r>
            <a:r>
              <a:rPr lang="en-US" dirty="0" smtClean="0"/>
              <a:t>Germany</a:t>
            </a:r>
            <a:endParaRPr lang="en-US" dirty="0" smtClean="0"/>
          </a:p>
          <a:p>
            <a:endParaRPr lang="en-US" dirty="0"/>
          </a:p>
        </p:txBody>
      </p:sp>
      <p:pic>
        <p:nvPicPr>
          <p:cNvPr id="5" name="Grafik 4"/>
          <p:cNvPicPr>
            <a:picLocks noChangeAspect="1"/>
          </p:cNvPicPr>
          <p:nvPr/>
        </p:nvPicPr>
        <p:blipFill>
          <a:blip r:embed="rId3"/>
          <a:stretch>
            <a:fillRect/>
          </a:stretch>
        </p:blipFill>
        <p:spPr>
          <a:xfrm>
            <a:off x="1399996" y="1448203"/>
            <a:ext cx="6200169" cy="3743268"/>
          </a:xfrm>
          <a:prstGeom prst="rect">
            <a:avLst/>
          </a:prstGeom>
        </p:spPr>
      </p:pic>
    </p:spTree>
    <p:extLst>
      <p:ext uri="{BB962C8B-B14F-4D97-AF65-F5344CB8AC3E}">
        <p14:creationId xmlns:p14="http://schemas.microsoft.com/office/powerpoint/2010/main" val="6825781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34</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Consumption – Energy x Dwellings split (2030) - Germany</a:t>
            </a:r>
          </a:p>
          <a:p>
            <a:endParaRPr lang="en-US" dirty="0"/>
          </a:p>
        </p:txBody>
      </p:sp>
      <p:pic>
        <p:nvPicPr>
          <p:cNvPr id="3" name="Grafik 2"/>
          <p:cNvPicPr>
            <a:picLocks noChangeAspect="1"/>
          </p:cNvPicPr>
          <p:nvPr/>
        </p:nvPicPr>
        <p:blipFill>
          <a:blip r:embed="rId3"/>
          <a:stretch>
            <a:fillRect/>
          </a:stretch>
        </p:blipFill>
        <p:spPr>
          <a:xfrm>
            <a:off x="1574656" y="1333678"/>
            <a:ext cx="6200169" cy="3743268"/>
          </a:xfrm>
          <a:prstGeom prst="rect">
            <a:avLst/>
          </a:prstGeom>
        </p:spPr>
      </p:pic>
    </p:spTree>
    <p:extLst>
      <p:ext uri="{BB962C8B-B14F-4D97-AF65-F5344CB8AC3E}">
        <p14:creationId xmlns:p14="http://schemas.microsoft.com/office/powerpoint/2010/main" val="22293052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35</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Share of total income – Energy x Dwellings split (2011) - Germany</a:t>
            </a:r>
          </a:p>
          <a:p>
            <a:endParaRPr lang="en-US" dirty="0"/>
          </a:p>
        </p:txBody>
      </p:sp>
      <p:pic>
        <p:nvPicPr>
          <p:cNvPr id="9" name="Grafik 8"/>
          <p:cNvPicPr>
            <a:picLocks noChangeAspect="1"/>
          </p:cNvPicPr>
          <p:nvPr/>
        </p:nvPicPr>
        <p:blipFill>
          <a:blip r:embed="rId3"/>
          <a:stretch>
            <a:fillRect/>
          </a:stretch>
        </p:blipFill>
        <p:spPr>
          <a:xfrm>
            <a:off x="1474467" y="1342280"/>
            <a:ext cx="6195065" cy="3974380"/>
          </a:xfrm>
          <a:prstGeom prst="rect">
            <a:avLst/>
          </a:prstGeom>
        </p:spPr>
      </p:pic>
    </p:spTree>
    <p:extLst>
      <p:ext uri="{BB962C8B-B14F-4D97-AF65-F5344CB8AC3E}">
        <p14:creationId xmlns:p14="http://schemas.microsoft.com/office/powerpoint/2010/main" val="1899059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36</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Share of total income – Energy x Dwellings split (2011) - Germany</a:t>
            </a:r>
          </a:p>
          <a:p>
            <a:endParaRPr lang="en-US" dirty="0"/>
          </a:p>
        </p:txBody>
      </p:sp>
      <p:pic>
        <p:nvPicPr>
          <p:cNvPr id="5" name="Grafik 4"/>
          <p:cNvPicPr>
            <a:picLocks noChangeAspect="1"/>
          </p:cNvPicPr>
          <p:nvPr/>
        </p:nvPicPr>
        <p:blipFill>
          <a:blip r:embed="rId3"/>
          <a:stretch>
            <a:fillRect/>
          </a:stretch>
        </p:blipFill>
        <p:spPr>
          <a:xfrm>
            <a:off x="1644118" y="1363413"/>
            <a:ext cx="6082049" cy="3901876"/>
          </a:xfrm>
          <a:prstGeom prst="rect">
            <a:avLst/>
          </a:prstGeom>
        </p:spPr>
      </p:pic>
    </p:spTree>
    <p:extLst>
      <p:ext uri="{BB962C8B-B14F-4D97-AF65-F5344CB8AC3E}">
        <p14:creationId xmlns:p14="http://schemas.microsoft.com/office/powerpoint/2010/main" val="6112319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37</a:t>
            </a:fld>
            <a:endParaRPr lang="de-DE" dirty="0"/>
          </a:p>
        </p:txBody>
      </p:sp>
      <p:sp>
        <p:nvSpPr>
          <p:cNvPr id="2" name="Titel 1"/>
          <p:cNvSpPr>
            <a:spLocks noGrp="1"/>
          </p:cNvSpPr>
          <p:nvPr>
            <p:ph type="title"/>
          </p:nvPr>
        </p:nvSpPr>
        <p:spPr/>
        <p:txBody>
          <a:bodyPr/>
          <a:lstStyle/>
          <a:p>
            <a:r>
              <a:rPr lang="en-US" dirty="0" smtClean="0"/>
              <a:t>Scenario – Low income first</a:t>
            </a:r>
            <a:endParaRPr lang="en-US" dirty="0"/>
          </a:p>
        </p:txBody>
      </p:sp>
    </p:spTree>
    <p:extLst>
      <p:ext uri="{BB962C8B-B14F-4D97-AF65-F5344CB8AC3E}">
        <p14:creationId xmlns:p14="http://schemas.microsoft.com/office/powerpoint/2010/main" val="361477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4</a:t>
            </a:fld>
            <a:endParaRPr lang="de-DE" dirty="0"/>
          </a:p>
        </p:txBody>
      </p:sp>
      <p:sp>
        <p:nvSpPr>
          <p:cNvPr id="4" name="Textplatzhalter 3"/>
          <p:cNvSpPr>
            <a:spLocks noGrp="1"/>
          </p:cNvSpPr>
          <p:nvPr>
            <p:ph type="body" sz="quarter" idx="13"/>
          </p:nvPr>
        </p:nvSpPr>
        <p:spPr/>
        <p:txBody>
          <a:bodyPr/>
          <a:lstStyle/>
          <a:p>
            <a:r>
              <a:rPr lang="en-US" dirty="0" smtClean="0"/>
              <a:t>European Emission target</a:t>
            </a:r>
            <a:endParaRPr lang="en-US" dirty="0"/>
          </a:p>
        </p:txBody>
      </p:sp>
      <p:sp>
        <p:nvSpPr>
          <p:cNvPr id="2" name="Titel 1"/>
          <p:cNvSpPr>
            <a:spLocks noGrp="1"/>
          </p:cNvSpPr>
          <p:nvPr>
            <p:ph type="title"/>
          </p:nvPr>
        </p:nvSpPr>
        <p:spPr/>
        <p:txBody>
          <a:bodyPr/>
          <a:lstStyle/>
          <a:p>
            <a:r>
              <a:rPr lang="en-US" dirty="0" smtClean="0"/>
              <a:t>Introduction</a:t>
            </a:r>
            <a:endParaRPr lang="en-US" dirty="0"/>
          </a:p>
        </p:txBody>
      </p:sp>
      <p:pic>
        <p:nvPicPr>
          <p:cNvPr id="3" name="Picture 2" descr="Infografik Szenario für eine Erderwärmung um 1,5 Grad bei CO2-Emissionen EN"/>
          <p:cNvPicPr>
            <a:picLocks noChangeAspect="1" noChangeArrowheads="1"/>
          </p:cNvPicPr>
          <p:nvPr/>
        </p:nvPicPr>
        <p:blipFill rotWithShape="1">
          <a:blip r:embed="rId3">
            <a:extLst>
              <a:ext uri="{28A0092B-C50C-407E-A947-70E740481C1C}">
                <a14:useLocalDpi xmlns:a14="http://schemas.microsoft.com/office/drawing/2010/main" val="0"/>
              </a:ext>
            </a:extLst>
          </a:blip>
          <a:srcRect t="69227"/>
          <a:stretch/>
        </p:blipFill>
        <p:spPr bwMode="auto">
          <a:xfrm>
            <a:off x="4680327" y="3562827"/>
            <a:ext cx="3508629" cy="16617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nfografik Szenario für eine Erderwärmung um 1,5 Grad bei CO2-Emissionen EN"/>
          <p:cNvPicPr>
            <a:picLocks noChangeAspect="1" noChangeArrowheads="1"/>
          </p:cNvPicPr>
          <p:nvPr/>
        </p:nvPicPr>
        <p:blipFill rotWithShape="1">
          <a:blip r:embed="rId3">
            <a:extLst>
              <a:ext uri="{28A0092B-C50C-407E-A947-70E740481C1C}">
                <a14:useLocalDpi xmlns:a14="http://schemas.microsoft.com/office/drawing/2010/main" val="0"/>
              </a:ext>
            </a:extLst>
          </a:blip>
          <a:srcRect b="30262"/>
          <a:stretch/>
        </p:blipFill>
        <p:spPr bwMode="auto">
          <a:xfrm>
            <a:off x="917649" y="1186042"/>
            <a:ext cx="3762678" cy="40385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7"/>
          <p:cNvSpPr txBox="1"/>
          <p:nvPr/>
        </p:nvSpPr>
        <p:spPr>
          <a:xfrm>
            <a:off x="4823346" y="1186042"/>
            <a:ext cx="3274682" cy="1961018"/>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en-US" sz="1600" dirty="0" smtClean="0"/>
              <a:t>New targets increase the European ambition to reduce the emissions by 55% in 2030, compared to 1990 levels.</a:t>
            </a:r>
          </a:p>
          <a:p>
            <a:pPr marL="179388" indent="-179388">
              <a:buClr>
                <a:schemeClr val="accent1"/>
              </a:buClr>
              <a:buFont typeface="Arial" panose="020B0604020202020204" pitchFamily="34" charset="0"/>
              <a:buChar char="•"/>
            </a:pPr>
            <a:r>
              <a:rPr lang="en-US" sz="1600" b="1" dirty="0" smtClean="0"/>
              <a:t>Reach carbon neutrality by 2050.</a:t>
            </a:r>
          </a:p>
          <a:p>
            <a:pPr marL="179388" indent="-179388">
              <a:buClr>
                <a:schemeClr val="accent1"/>
              </a:buClr>
              <a:buFont typeface="Arial" panose="020B0604020202020204" pitchFamily="34" charset="0"/>
              <a:buChar char="•"/>
            </a:pPr>
            <a:r>
              <a:rPr lang="en-US" sz="1600" b="1" dirty="0" smtClean="0"/>
              <a:t>EU Green Deal</a:t>
            </a:r>
          </a:p>
        </p:txBody>
      </p:sp>
      <p:sp>
        <p:nvSpPr>
          <p:cNvPr id="8" name="Left Arrow 7"/>
          <p:cNvSpPr/>
          <p:nvPr/>
        </p:nvSpPr>
        <p:spPr>
          <a:xfrm rot="1214383">
            <a:off x="6258757" y="2953562"/>
            <a:ext cx="403860" cy="243840"/>
          </a:xfrm>
          <a:prstGeom prst="leftArrow">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5" name="Rectangle 4"/>
          <p:cNvSpPr/>
          <p:nvPr/>
        </p:nvSpPr>
        <p:spPr>
          <a:xfrm>
            <a:off x="6530226" y="2483991"/>
            <a:ext cx="2499474" cy="944880"/>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Group of policies in several areas to ensure sustainable economic growth</a:t>
            </a:r>
          </a:p>
        </p:txBody>
      </p:sp>
    </p:spTree>
    <p:extLst>
      <p:ext uri="{BB962C8B-B14F-4D97-AF65-F5344CB8AC3E}">
        <p14:creationId xmlns:p14="http://schemas.microsoft.com/office/powerpoint/2010/main" val="198203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5</a:t>
            </a:fld>
            <a:endParaRPr lang="de-DE" dirty="0"/>
          </a:p>
        </p:txBody>
      </p:sp>
      <p:sp>
        <p:nvSpPr>
          <p:cNvPr id="4" name="Textplatzhalter 3"/>
          <p:cNvSpPr>
            <a:spLocks noGrp="1"/>
          </p:cNvSpPr>
          <p:nvPr>
            <p:ph type="body" sz="quarter" idx="13"/>
          </p:nvPr>
        </p:nvSpPr>
        <p:spPr/>
        <p:txBody>
          <a:bodyPr/>
          <a:lstStyle/>
          <a:p>
            <a:r>
              <a:rPr lang="en-US" dirty="0" smtClean="0"/>
              <a:t>Distributional impacts</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597025"/>
            <a:ext cx="8207375" cy="3492500"/>
          </a:xfrm>
        </p:spPr>
        <p:txBody>
          <a:bodyPr/>
          <a:lstStyle/>
          <a:p>
            <a:pPr marL="0" indent="0">
              <a:buNone/>
            </a:pPr>
            <a:r>
              <a:rPr lang="en-US" dirty="0" smtClean="0"/>
              <a:t>What are they?</a:t>
            </a:r>
          </a:p>
          <a:p>
            <a:r>
              <a:rPr lang="en-US" dirty="0"/>
              <a:t>Distributional impacts refer to the case when different household groups or individuals are affected by a policy to a different </a:t>
            </a:r>
            <a:r>
              <a:rPr lang="en-US" dirty="0" smtClean="0"/>
              <a:t>degree.</a:t>
            </a:r>
          </a:p>
          <a:p>
            <a:r>
              <a:rPr lang="en-US" dirty="0" smtClean="0"/>
              <a:t>Commonly associated with inequality</a:t>
            </a:r>
          </a:p>
          <a:p>
            <a:pPr lvl="1"/>
            <a:r>
              <a:rPr lang="en-US" dirty="0" smtClean="0"/>
              <a:t>Differences in environmental burden</a:t>
            </a:r>
          </a:p>
          <a:p>
            <a:pPr lvl="1"/>
            <a:r>
              <a:rPr lang="en-US" dirty="0" smtClean="0"/>
              <a:t>Distribution of income</a:t>
            </a:r>
          </a:p>
          <a:p>
            <a:pPr lvl="1"/>
            <a:r>
              <a:rPr lang="en-US" dirty="0" smtClean="0"/>
              <a:t>Distribution of welfare</a:t>
            </a:r>
          </a:p>
          <a:p>
            <a:pPr lvl="1"/>
            <a:r>
              <a:rPr lang="en-US" dirty="0" smtClean="0"/>
              <a:t>Access to energy (and carbon)</a:t>
            </a:r>
          </a:p>
        </p:txBody>
      </p:sp>
    </p:spTree>
    <p:extLst>
      <p:ext uri="{BB962C8B-B14F-4D97-AF65-F5344CB8AC3E}">
        <p14:creationId xmlns:p14="http://schemas.microsoft.com/office/powerpoint/2010/main" val="31816741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6</a:t>
            </a:fld>
            <a:endParaRPr lang="de-DE" dirty="0"/>
          </a:p>
        </p:txBody>
      </p:sp>
      <p:sp>
        <p:nvSpPr>
          <p:cNvPr id="4" name="Textplatzhalter 3"/>
          <p:cNvSpPr>
            <a:spLocks noGrp="1"/>
          </p:cNvSpPr>
          <p:nvPr>
            <p:ph type="body" sz="quarter" idx="13"/>
          </p:nvPr>
        </p:nvSpPr>
        <p:spPr/>
        <p:txBody>
          <a:bodyPr/>
          <a:lstStyle/>
          <a:p>
            <a:r>
              <a:rPr lang="en-US" dirty="0" smtClean="0"/>
              <a:t>Distributional impacts – Growing attention</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230659"/>
            <a:ext cx="8207375" cy="3858866"/>
          </a:xfrm>
        </p:spPr>
        <p:txBody>
          <a:bodyPr/>
          <a:lstStyle/>
          <a:p>
            <a:pPr marL="0" indent="0">
              <a:buNone/>
            </a:pPr>
            <a:r>
              <a:rPr lang="en-US" b="1" dirty="0" smtClean="0"/>
              <a:t>2030 </a:t>
            </a:r>
            <a:r>
              <a:rPr lang="en-US" b="1" dirty="0"/>
              <a:t>Agenda for Sustainable Development by the United </a:t>
            </a:r>
            <a:r>
              <a:rPr lang="en-US" b="1" dirty="0" smtClean="0"/>
              <a:t>Nations</a:t>
            </a:r>
          </a:p>
          <a:p>
            <a:r>
              <a:rPr lang="en-US" dirty="0" smtClean="0"/>
              <a:t>17 Social Development Goals (SDGs)</a:t>
            </a:r>
          </a:p>
          <a:p>
            <a:r>
              <a:rPr lang="en-US" dirty="0" smtClean="0"/>
              <a:t>3 of which are directly connected to either energy or inequality</a:t>
            </a:r>
          </a:p>
        </p:txBody>
      </p:sp>
      <p:pic>
        <p:nvPicPr>
          <p:cNvPr id="3" name="Picture 2"/>
          <p:cNvPicPr>
            <a:picLocks noChangeAspect="1"/>
          </p:cNvPicPr>
          <p:nvPr/>
        </p:nvPicPr>
        <p:blipFill>
          <a:blip r:embed="rId3"/>
          <a:stretch>
            <a:fillRect/>
          </a:stretch>
        </p:blipFill>
        <p:spPr>
          <a:xfrm>
            <a:off x="972033" y="2496460"/>
            <a:ext cx="1443796" cy="2654942"/>
          </a:xfrm>
          <a:prstGeom prst="rect">
            <a:avLst/>
          </a:prstGeom>
        </p:spPr>
      </p:pic>
      <p:pic>
        <p:nvPicPr>
          <p:cNvPr id="5" name="Picture 4"/>
          <p:cNvPicPr>
            <a:picLocks noChangeAspect="1"/>
          </p:cNvPicPr>
          <p:nvPr/>
        </p:nvPicPr>
        <p:blipFill rotWithShape="1">
          <a:blip r:embed="rId4"/>
          <a:srcRect t="5559"/>
          <a:stretch/>
        </p:blipFill>
        <p:spPr>
          <a:xfrm>
            <a:off x="3359298" y="2481942"/>
            <a:ext cx="1443796" cy="2669459"/>
          </a:xfrm>
          <a:prstGeom prst="rect">
            <a:avLst/>
          </a:prstGeom>
        </p:spPr>
      </p:pic>
      <p:pic>
        <p:nvPicPr>
          <p:cNvPr id="8" name="Picture 7"/>
          <p:cNvPicPr>
            <a:picLocks noChangeAspect="1"/>
          </p:cNvPicPr>
          <p:nvPr/>
        </p:nvPicPr>
        <p:blipFill>
          <a:blip r:embed="rId5"/>
          <a:stretch>
            <a:fillRect/>
          </a:stretch>
        </p:blipFill>
        <p:spPr>
          <a:xfrm>
            <a:off x="5746564" y="2481943"/>
            <a:ext cx="1567323" cy="2669459"/>
          </a:xfrm>
          <a:prstGeom prst="rect">
            <a:avLst/>
          </a:prstGeom>
        </p:spPr>
      </p:pic>
      <p:sp>
        <p:nvSpPr>
          <p:cNvPr id="10" name="TextBox 9"/>
          <p:cNvSpPr txBox="1"/>
          <p:nvPr/>
        </p:nvSpPr>
        <p:spPr>
          <a:xfrm>
            <a:off x="972033" y="5212129"/>
            <a:ext cx="3286339" cy="230859"/>
          </a:xfrm>
          <a:prstGeom prst="rect">
            <a:avLst/>
          </a:prstGeom>
          <a:noFill/>
        </p:spPr>
        <p:txBody>
          <a:bodyPr wrap="none" lIns="0" tIns="0" rIns="0" bIns="0" rtlCol="0">
            <a:noAutofit/>
          </a:bodyPr>
          <a:lstStyle/>
          <a:p>
            <a:pPr>
              <a:buClr>
                <a:schemeClr val="accent1"/>
              </a:buClr>
            </a:pPr>
            <a:r>
              <a:rPr lang="en-US" sz="1050" dirty="0"/>
              <a:t>https://sdgs.un.org/goals</a:t>
            </a:r>
            <a:endParaRPr lang="en-US" sz="1050" dirty="0" smtClean="0"/>
          </a:p>
        </p:txBody>
      </p:sp>
    </p:spTree>
    <p:extLst>
      <p:ext uri="{BB962C8B-B14F-4D97-AF65-F5344CB8AC3E}">
        <p14:creationId xmlns:p14="http://schemas.microsoft.com/office/powerpoint/2010/main" val="2050089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7</a:t>
            </a:fld>
            <a:endParaRPr lang="de-DE" dirty="0"/>
          </a:p>
        </p:txBody>
      </p:sp>
      <p:sp>
        <p:nvSpPr>
          <p:cNvPr id="4" name="Textplatzhalter 3"/>
          <p:cNvSpPr>
            <a:spLocks noGrp="1"/>
          </p:cNvSpPr>
          <p:nvPr>
            <p:ph type="body" sz="quarter" idx="13"/>
          </p:nvPr>
        </p:nvSpPr>
        <p:spPr/>
        <p:txBody>
          <a:bodyPr/>
          <a:lstStyle/>
          <a:p>
            <a:r>
              <a:rPr lang="en-US" dirty="0" smtClean="0"/>
              <a:t>Distributional impacts – Growing attention</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230659"/>
            <a:ext cx="8207375" cy="3858866"/>
          </a:xfrm>
        </p:spPr>
        <p:txBody>
          <a:bodyPr/>
          <a:lstStyle/>
          <a:p>
            <a:pPr marL="0" indent="0">
              <a:buNone/>
            </a:pPr>
            <a:r>
              <a:rPr lang="en-US" b="1" dirty="0" smtClean="0">
                <a:solidFill>
                  <a:srgbClr val="CCFF11"/>
                </a:solidFill>
                <a:effectLst>
                  <a:outerShdw blurRad="38100" dist="38100" dir="2700000" algn="tl">
                    <a:srgbClr val="000000">
                      <a:alpha val="43137"/>
                    </a:srgbClr>
                  </a:outerShdw>
                </a:effectLst>
              </a:rPr>
              <a:t>Yellow</a:t>
            </a:r>
            <a:r>
              <a:rPr lang="en-US" b="1" dirty="0" smtClean="0"/>
              <a:t> vest movement</a:t>
            </a:r>
          </a:p>
        </p:txBody>
      </p:sp>
      <p:pic>
        <p:nvPicPr>
          <p:cNvPr id="1026" name="Picture 2" descr="https://media.npr.org/assets/img/2018/12/03/gettyimages-1067586790-0b75e2a92a375e1124b604633a13a5dc97a931db-s800-c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00" y="1930011"/>
            <a:ext cx="3543276" cy="2657457"/>
          </a:xfrm>
          <a:prstGeom prst="rect">
            <a:avLst/>
          </a:prstGeom>
          <a:noFill/>
          <a:extLst>
            <a:ext uri="{909E8E84-426E-40DD-AFC4-6F175D3DCCD1}">
              <a14:hiddenFill xmlns:a14="http://schemas.microsoft.com/office/drawing/2010/main">
                <a:solidFill>
                  <a:srgbClr val="FFFFFF"/>
                </a:solidFill>
              </a14:hiddenFill>
            </a:ext>
          </a:extLst>
        </p:spPr>
      </p:pic>
      <p:sp>
        <p:nvSpPr>
          <p:cNvPr id="11" name="Inhaltsplatzhalter 2"/>
          <p:cNvSpPr txBox="1">
            <a:spLocks/>
          </p:cNvSpPr>
          <p:nvPr/>
        </p:nvSpPr>
        <p:spPr>
          <a:xfrm>
            <a:off x="4443465" y="1930010"/>
            <a:ext cx="4232223" cy="2657457"/>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Originally, the yellow vest protesters were </a:t>
            </a:r>
            <a:r>
              <a:rPr lang="en-US" b="1" dirty="0">
                <a:solidFill>
                  <a:srgbClr val="FF0000"/>
                </a:solidFill>
              </a:rPr>
              <a:t>people from rural areas who have to drive long distances</a:t>
            </a:r>
            <a:r>
              <a:rPr lang="en-US" dirty="0">
                <a:solidFill>
                  <a:srgbClr val="FF0000"/>
                </a:solidFill>
              </a:rPr>
              <a:t> </a:t>
            </a:r>
            <a:r>
              <a:rPr lang="en-US" dirty="0"/>
              <a:t>as part of their daily life</a:t>
            </a:r>
            <a:r>
              <a:rPr lang="en-US" dirty="0" smtClean="0"/>
              <a:t>.</a:t>
            </a:r>
          </a:p>
          <a:p>
            <a:r>
              <a:rPr lang="en-US" dirty="0"/>
              <a:t>Their initial demand was to </a:t>
            </a:r>
            <a:r>
              <a:rPr lang="en-US" b="1" dirty="0">
                <a:solidFill>
                  <a:srgbClr val="FF0000"/>
                </a:solidFill>
              </a:rPr>
              <a:t>repeal the green tax on diesel</a:t>
            </a:r>
            <a:r>
              <a:rPr lang="en-US" dirty="0"/>
              <a:t>. Now, others want the current minimum wage (about $1,350 per month after taxes) to be raised. </a:t>
            </a:r>
            <a:endParaRPr lang="en-US" dirty="0" smtClean="0"/>
          </a:p>
        </p:txBody>
      </p:sp>
      <p:sp>
        <p:nvSpPr>
          <p:cNvPr id="10" name="Rectangle 9"/>
          <p:cNvSpPr/>
          <p:nvPr/>
        </p:nvSpPr>
        <p:spPr>
          <a:xfrm>
            <a:off x="4443465" y="4348938"/>
            <a:ext cx="4232223" cy="430887"/>
          </a:xfrm>
          <a:prstGeom prst="rect">
            <a:avLst/>
          </a:prstGeom>
        </p:spPr>
        <p:txBody>
          <a:bodyPr wrap="square">
            <a:spAutoFit/>
          </a:bodyPr>
          <a:lstStyle/>
          <a:p>
            <a:r>
              <a:rPr lang="en-US" sz="1100" dirty="0"/>
              <a:t>https://www.npr.org/2018/12/03/672862353/who-are-frances-yellow-vest-protesters-and-what-do-they-want?t=1607006502419</a:t>
            </a:r>
          </a:p>
        </p:txBody>
      </p:sp>
    </p:spTree>
    <p:extLst>
      <p:ext uri="{BB962C8B-B14F-4D97-AF65-F5344CB8AC3E}">
        <p14:creationId xmlns:p14="http://schemas.microsoft.com/office/powerpoint/2010/main" val="15980682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8</a:t>
            </a:fld>
            <a:endParaRPr lang="de-DE" dirty="0"/>
          </a:p>
        </p:txBody>
      </p:sp>
      <p:sp>
        <p:nvSpPr>
          <p:cNvPr id="4" name="Textplatzhalter 3"/>
          <p:cNvSpPr>
            <a:spLocks noGrp="1"/>
          </p:cNvSpPr>
          <p:nvPr>
            <p:ph type="body" sz="quarter" idx="13"/>
          </p:nvPr>
        </p:nvSpPr>
        <p:spPr/>
        <p:txBody>
          <a:bodyPr/>
          <a:lstStyle/>
          <a:p>
            <a:r>
              <a:rPr lang="en-US" dirty="0" smtClean="0"/>
              <a:t>Objective</a:t>
            </a:r>
          </a:p>
        </p:txBody>
      </p:sp>
      <p:sp>
        <p:nvSpPr>
          <p:cNvPr id="2" name="Titel 1"/>
          <p:cNvSpPr>
            <a:spLocks noGrp="1"/>
          </p:cNvSpPr>
          <p:nvPr>
            <p:ph type="title"/>
          </p:nvPr>
        </p:nvSpPr>
        <p:spPr/>
        <p:txBody>
          <a:bodyPr/>
          <a:lstStyle/>
          <a:p>
            <a:r>
              <a:rPr lang="en-US" dirty="0" smtClean="0"/>
              <a:t>Introduction</a:t>
            </a:r>
            <a:endParaRPr lang="en-US" dirty="0"/>
          </a:p>
        </p:txBody>
      </p:sp>
      <p:sp>
        <p:nvSpPr>
          <p:cNvPr id="12" name="Inhaltsplatzhalter 2"/>
          <p:cNvSpPr txBox="1">
            <a:spLocks/>
          </p:cNvSpPr>
          <p:nvPr/>
        </p:nvSpPr>
        <p:spPr>
          <a:xfrm>
            <a:off x="468313" y="1597025"/>
            <a:ext cx="8207375" cy="349250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smtClean="0"/>
              <a:t>In light of the side effects of energy and climate policies in terms of </a:t>
            </a:r>
            <a:r>
              <a:rPr lang="en-US" u="sng" dirty="0" smtClean="0"/>
              <a:t>income distribution</a:t>
            </a:r>
            <a:r>
              <a:rPr lang="en-US" dirty="0" smtClean="0"/>
              <a:t> and </a:t>
            </a:r>
            <a:r>
              <a:rPr lang="en-US" u="sng" dirty="0" smtClean="0"/>
              <a:t>burden sharing</a:t>
            </a:r>
            <a:r>
              <a:rPr lang="en-US" dirty="0" smtClean="0"/>
              <a:t>, my main objectives are:</a:t>
            </a:r>
          </a:p>
          <a:p>
            <a:r>
              <a:rPr lang="en-US" dirty="0" smtClean="0"/>
              <a:t>Development of a </a:t>
            </a:r>
            <a:r>
              <a:rPr lang="en-US" u="sng" dirty="0" smtClean="0"/>
              <a:t>technically based</a:t>
            </a:r>
            <a:r>
              <a:rPr lang="en-US" dirty="0" smtClean="0"/>
              <a:t> method to represent </a:t>
            </a:r>
            <a:r>
              <a:rPr lang="en-US" u="sng" dirty="0" smtClean="0"/>
              <a:t>distributional impacts</a:t>
            </a:r>
            <a:r>
              <a:rPr lang="en-US" dirty="0" smtClean="0"/>
              <a:t> in the household sector.</a:t>
            </a:r>
          </a:p>
          <a:p>
            <a:r>
              <a:rPr lang="en-US" dirty="0" smtClean="0"/>
              <a:t>Analyze policy alternatives that aim on </a:t>
            </a:r>
            <a:r>
              <a:rPr lang="en-US" u="sng" dirty="0" smtClean="0"/>
              <a:t>mitigating negative distributional effects </a:t>
            </a:r>
            <a:r>
              <a:rPr lang="en-US" dirty="0" smtClean="0"/>
              <a:t>of energy and climate policies</a:t>
            </a:r>
          </a:p>
        </p:txBody>
      </p:sp>
    </p:spTree>
    <p:extLst>
      <p:ext uri="{BB962C8B-B14F-4D97-AF65-F5344CB8AC3E}">
        <p14:creationId xmlns:p14="http://schemas.microsoft.com/office/powerpoint/2010/main" val="2525410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9</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84" y="1488519"/>
            <a:ext cx="6517011" cy="3334285"/>
          </a:xfrm>
          <a:prstGeom prst="rect">
            <a:avLst/>
          </a:prstGeom>
        </p:spPr>
      </p:pic>
      <p:sp>
        <p:nvSpPr>
          <p:cNvPr id="4" name="Rectangle 3"/>
          <p:cNvSpPr/>
          <p:nvPr/>
        </p:nvSpPr>
        <p:spPr>
          <a:xfrm>
            <a:off x="5216411" y="1488518"/>
            <a:ext cx="1609984" cy="33342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9" name="Rectangle 8"/>
          <p:cNvSpPr/>
          <p:nvPr/>
        </p:nvSpPr>
        <p:spPr>
          <a:xfrm>
            <a:off x="1580582" y="1488518"/>
            <a:ext cx="1609984" cy="1126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0" name="Rectangle 9"/>
          <p:cNvSpPr/>
          <p:nvPr/>
        </p:nvSpPr>
        <p:spPr>
          <a:xfrm>
            <a:off x="3368248" y="2062769"/>
            <a:ext cx="1609984" cy="5632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1" name="Inhaltsplatzhalter 2"/>
          <p:cNvSpPr txBox="1">
            <a:spLocks/>
          </p:cNvSpPr>
          <p:nvPr/>
        </p:nvSpPr>
        <p:spPr>
          <a:xfrm>
            <a:off x="6902689" y="1459062"/>
            <a:ext cx="2117558" cy="192353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NEWAGE was not able to display distributional impacts on a household level because </a:t>
            </a:r>
            <a:r>
              <a:rPr lang="en-US" sz="1400" b="1" dirty="0" smtClean="0"/>
              <a:t>it represented the households as one homogenous actor</a:t>
            </a:r>
            <a:r>
              <a:rPr lang="en-US" sz="1400" dirty="0" smtClean="0"/>
              <a:t>.</a:t>
            </a:r>
          </a:p>
        </p:txBody>
      </p:sp>
      <p:sp>
        <p:nvSpPr>
          <p:cNvPr id="12" name="Inhaltsplatzhalter 2"/>
          <p:cNvSpPr txBox="1">
            <a:spLocks/>
          </p:cNvSpPr>
          <p:nvPr/>
        </p:nvSpPr>
        <p:spPr>
          <a:xfrm>
            <a:off x="6902689" y="3327591"/>
            <a:ext cx="2117558" cy="1495212"/>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In order to display them, </a:t>
            </a:r>
            <a:r>
              <a:rPr lang="en-US" sz="1400" b="1" dirty="0" smtClean="0"/>
              <a:t>the first step was to disaggregate the representative agent </a:t>
            </a:r>
            <a:r>
              <a:rPr lang="en-US" sz="1400" dirty="0" smtClean="0"/>
              <a:t>into income quintiles and the government.</a:t>
            </a:r>
          </a:p>
        </p:txBody>
      </p:sp>
    </p:spTree>
    <p:extLst>
      <p:ext uri="{BB962C8B-B14F-4D97-AF65-F5344CB8AC3E}">
        <p14:creationId xmlns:p14="http://schemas.microsoft.com/office/powerpoint/2010/main" val="18486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p:bldP spid="12" grpId="0"/>
    </p:bldLst>
  </p:timing>
</p:sld>
</file>

<file path=ppt/theme/theme1.xml><?xml version="1.0" encoding="utf-8"?>
<a:theme xmlns:a="http://schemas.openxmlformats.org/drawingml/2006/main" name="Uni_Stuttgart">
  <a:themeElements>
    <a:clrScheme name="UNI COLO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79388" indent="-179388">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Vorlage International_16zu10.potx" id="{EEF73C58-E8FD-4D51-872B-41F250AD6A62}" vid="{DEDCFEFF-E63B-42F1-9341-A933EFF6A357}"/>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UNI Vorlage International_16zu10</Template>
  <TotalTime>0</TotalTime>
  <Words>1992</Words>
  <Application>Microsoft Office PowerPoint</Application>
  <PresentationFormat>Bildschirmpräsentation (16:10)</PresentationFormat>
  <Paragraphs>443</Paragraphs>
  <Slides>37</Slides>
  <Notes>35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37</vt:i4>
      </vt:variant>
    </vt:vector>
  </HeadingPairs>
  <TitlesOfParts>
    <vt:vector size="43" baseType="lpstr">
      <vt:lpstr>Arial</vt:lpstr>
      <vt:lpstr>Calibri</vt:lpstr>
      <vt:lpstr>Cambria Math</vt:lpstr>
      <vt:lpstr>Symbol</vt:lpstr>
      <vt:lpstr>Times New Roman</vt:lpstr>
      <vt:lpstr>Uni_Stuttgart</vt:lpstr>
      <vt:lpstr>Household Heterogeneity in a Multi-Regional Energy-Economic Model: Distributional Impacts of Energy Policies</vt:lpstr>
      <vt:lpstr>Agenda</vt:lpstr>
      <vt:lpstr>Introduction</vt:lpstr>
      <vt:lpstr>Introduction</vt:lpstr>
      <vt:lpstr>Introduction</vt:lpstr>
      <vt:lpstr>Introduction</vt:lpstr>
      <vt:lpstr>Introduction</vt:lpstr>
      <vt:lpstr>Introduction</vt:lpstr>
      <vt:lpstr>Methodology</vt:lpstr>
      <vt:lpstr>Methodology</vt:lpstr>
      <vt:lpstr>Methodology</vt:lpstr>
      <vt:lpstr>Methodology</vt:lpstr>
      <vt:lpstr>Methodology</vt:lpstr>
      <vt:lpstr>Methodology</vt:lpstr>
      <vt:lpstr>Methodology</vt:lpstr>
      <vt:lpstr>Methodology</vt:lpstr>
      <vt:lpstr>Methodology</vt:lpstr>
      <vt:lpstr>Environmental Tax Reform</vt:lpstr>
      <vt:lpstr>Environmental Tax Reform</vt:lpstr>
      <vt:lpstr>Scenarios</vt:lpstr>
      <vt:lpstr>Scenarios</vt:lpstr>
      <vt:lpstr>Results</vt:lpstr>
      <vt:lpstr>Results</vt:lpstr>
      <vt:lpstr>Results</vt:lpstr>
      <vt:lpstr>Results</vt:lpstr>
      <vt:lpstr>Results</vt:lpstr>
      <vt:lpstr>Limitations</vt:lpstr>
      <vt:lpstr>Insights and impacts</vt:lpstr>
      <vt:lpstr>Next steps</vt:lpstr>
      <vt:lpstr>Next steps</vt:lpstr>
      <vt:lpstr>PowerPoint-Präsentation</vt:lpstr>
      <vt:lpstr>Questions?</vt:lpstr>
      <vt:lpstr>Results</vt:lpstr>
      <vt:lpstr>Results</vt:lpstr>
      <vt:lpstr>Results</vt:lpstr>
      <vt:lpstr>Results</vt:lpstr>
      <vt:lpstr>Scenario – Low income first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2017-01-10T16:02:24Z</dcterms:created>
  <dcterms:modified xsi:type="dcterms:W3CDTF">2021-01-13T18:57:27Z</dcterms:modified>
</cp:coreProperties>
</file>